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6"/>
  </p:notesMasterIdLst>
  <p:sldIdLst>
    <p:sldId id="377" r:id="rId2"/>
    <p:sldId id="403" r:id="rId3"/>
    <p:sldId id="414" r:id="rId4"/>
    <p:sldId id="382" r:id="rId5"/>
    <p:sldId id="383" r:id="rId6"/>
    <p:sldId id="384" r:id="rId7"/>
    <p:sldId id="390" r:id="rId8"/>
    <p:sldId id="391" r:id="rId9"/>
    <p:sldId id="392" r:id="rId10"/>
    <p:sldId id="386" r:id="rId11"/>
    <p:sldId id="387" r:id="rId12"/>
    <p:sldId id="393" r:id="rId13"/>
    <p:sldId id="261" r:id="rId14"/>
    <p:sldId id="262" r:id="rId15"/>
    <p:sldId id="415" r:id="rId16"/>
    <p:sldId id="264" r:id="rId17"/>
    <p:sldId id="324" r:id="rId18"/>
    <p:sldId id="325" r:id="rId19"/>
    <p:sldId id="326" r:id="rId20"/>
    <p:sldId id="327" r:id="rId21"/>
    <p:sldId id="328" r:id="rId22"/>
    <p:sldId id="400" r:id="rId23"/>
    <p:sldId id="401" r:id="rId24"/>
    <p:sldId id="409" r:id="rId25"/>
    <p:sldId id="410" r:id="rId26"/>
    <p:sldId id="411" r:id="rId27"/>
    <p:sldId id="412" r:id="rId28"/>
    <p:sldId id="405" r:id="rId29"/>
    <p:sldId id="314" r:id="rId30"/>
    <p:sldId id="316" r:id="rId31"/>
    <p:sldId id="317" r:id="rId32"/>
    <p:sldId id="330" r:id="rId33"/>
    <p:sldId id="321" r:id="rId34"/>
    <p:sldId id="404" r:id="rId3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FF66"/>
    <a:srgbClr val="FF66CC"/>
    <a:srgbClr val="0000FF"/>
    <a:srgbClr val="0033CC"/>
    <a:srgbClr val="66FF33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D082C3-1B06-47A5-93A1-EEE6597515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18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02B30-3373-43F7-90D8-C694765102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60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49529-5ECA-4131-B868-1A0B04A438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5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DA7AB-702C-446D-A02B-BCEAB029C2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C4CD0-FA54-4CF5-ACD7-CD4F17D7C1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9FEB1-C092-4FF6-B919-152C0034F1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71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164ED-DACF-4FA1-8117-8A2A5A6B03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608B0B-C5D0-46B7-97C7-9707BB4BBC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5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E97DB-95B0-4B42-AB32-C08A4DE02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40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CAA8D-D48A-4B87-A16B-CB5AFC1F96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5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4880F-945B-44E7-9739-14756B425B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65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E61AB-9ADF-4EF5-B786-4008878E92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1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A38744-F9AD-455E-B5C0-B52AD20FFF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2013&#20843;&#19978;Unit%205%201a\Section%20A%201b.mp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2013&#20843;&#19978;Unit%205%201a\Section%20A%201b.mp3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get%20this%20party%20started%20pink.mp3" TargetMode="External"/><Relationship Id="rId5" Type="http://schemas.openxmlformats.org/officeDocument/2006/relationships/image" Target="../media/image40.gif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ports.sina.com.cn/g/2009-09-24/02154602288.s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joy.eastday.com/e/20090922/u1a4679696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ports.sina.com.cn/g/2009-09-24/02154602288.s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609600" y="228600"/>
            <a:ext cx="7272338" cy="360045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356"/>
              </a:avLst>
            </a:prstTxWarp>
          </a:bodyPr>
          <a:lstStyle/>
          <a:p>
            <a:pPr algn="ctr"/>
            <a:r>
              <a:rPr lang="en-US" altLang="zh-CN" sz="4000" b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Unit 5 </a:t>
            </a:r>
          </a:p>
          <a:p>
            <a:pPr algn="ctr"/>
            <a:r>
              <a:rPr lang="en-US" altLang="zh-CN" sz="4000" b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Do you want to </a:t>
            </a:r>
          </a:p>
          <a:p>
            <a:pPr algn="ctr"/>
            <a:r>
              <a:rPr lang="en-US" altLang="zh-CN" sz="4000" b="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watch a game show?</a:t>
            </a:r>
            <a:endParaRPr lang="zh-CN" altLang="en-US" sz="4000" b="1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099" name="WordArt 6"/>
          <p:cNvSpPr>
            <a:spLocks noChangeArrowheads="1" noChangeShapeType="1" noTextEdit="1"/>
          </p:cNvSpPr>
          <p:nvPr/>
        </p:nvSpPr>
        <p:spPr bwMode="auto">
          <a:xfrm>
            <a:off x="1295400" y="3962400"/>
            <a:ext cx="46482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200" b="1"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Section A 1a-1c</a:t>
            </a:r>
            <a:endParaRPr lang="zh-CN" altLang="en-US" sz="3200" b="1">
              <a:ln w="9525">
                <a:solidFill>
                  <a:srgbClr val="FF6600"/>
                </a:solidFill>
                <a:miter lim="800000"/>
                <a:headEnd/>
                <a:tailEnd/>
              </a:ln>
              <a:solidFill>
                <a:srgbClr val="00FF00"/>
              </a:solidFill>
              <a:latin typeface="Arial"/>
              <a:cs typeface="Arial"/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685800" y="5029200"/>
            <a:ext cx="38862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楷体"/>
                <a:ea typeface="楷体"/>
              </a:rPr>
              <a:t>常村矿中学 郭亚琴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200902061231036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95400"/>
            <a:ext cx="36449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352800" y="5334000"/>
            <a:ext cx="439261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cartoon</a:t>
            </a:r>
            <a:r>
              <a:rPr lang="en-US" altLang="zh-CN" sz="5000" b="1">
                <a:solidFill>
                  <a:srgbClr val="66FF33"/>
                </a:solidFill>
                <a:latin typeface="Times New Roman" pitchFamily="18" charset="0"/>
              </a:rPr>
              <a:t>s</a:t>
            </a:r>
            <a:endParaRPr lang="en-US" sz="5000" b="1">
              <a:solidFill>
                <a:srgbClr val="66FF33"/>
              </a:solidFill>
              <a:latin typeface="Times New Roman" pitchFamily="18" charset="0"/>
            </a:endParaRPr>
          </a:p>
        </p:txBody>
      </p:sp>
      <p:pic>
        <p:nvPicPr>
          <p:cNvPr id="48132" name="Picture 4" descr="mlsd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4257675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5"/>
          <p:cNvSpPr txBox="1">
            <a:spLocks noChangeArrowheads="1"/>
          </p:cNvSpPr>
          <p:nvPr/>
        </p:nvSpPr>
        <p:spPr bwMode="auto">
          <a:xfrm>
            <a:off x="152400" y="457200"/>
            <a:ext cx="899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</a:rPr>
              <a:t>What kind of  TV show  are they?</a:t>
            </a:r>
            <a:endParaRPr lang="en-US" sz="40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33400" y="4114800"/>
            <a:ext cx="33782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soap</a:t>
            </a:r>
            <a:r>
              <a:rPr lang="en-US" sz="500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opera</a:t>
            </a:r>
            <a:r>
              <a:rPr lang="en-US" altLang="zh-CN" sz="5000" b="1">
                <a:solidFill>
                  <a:srgbClr val="66FF33"/>
                </a:solidFill>
                <a:latin typeface="Times New Roman" pitchFamily="18" charset="0"/>
              </a:rPr>
              <a:t>s</a:t>
            </a:r>
            <a:endParaRPr lang="en-US" sz="5000" b="1">
              <a:solidFill>
                <a:srgbClr val="66FF33"/>
              </a:solidFill>
              <a:latin typeface="Times New Roman" pitchFamily="18" charset="0"/>
            </a:endParaRP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152400" y="152400"/>
            <a:ext cx="899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</a:rPr>
              <a:t>What kind of  TV show  are they?</a:t>
            </a:r>
            <a:endParaRPr lang="en-US" sz="4000" b="1">
              <a:solidFill>
                <a:srgbClr val="CC0000"/>
              </a:solidFill>
            </a:endParaRPr>
          </a:p>
        </p:txBody>
      </p:sp>
      <p:pic>
        <p:nvPicPr>
          <p:cNvPr id="49160" name="Picture 8" descr="201111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52387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6" name="Picture 14" descr="T01198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766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2008125113057568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28956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152400" y="381000"/>
            <a:ext cx="899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</a:rPr>
              <a:t>What kind of  TV show  are they?</a:t>
            </a:r>
            <a:endParaRPr lang="en-US" sz="4000" b="1">
              <a:solidFill>
                <a:srgbClr val="CC0000"/>
              </a:solidFill>
            </a:endParaRPr>
          </a:p>
        </p:txBody>
      </p:sp>
      <p:sp>
        <p:nvSpPr>
          <p:cNvPr id="55306" name="Text Box 2"/>
          <p:cNvSpPr txBox="1">
            <a:spLocks noChangeArrowheads="1"/>
          </p:cNvSpPr>
          <p:nvPr/>
        </p:nvSpPr>
        <p:spPr bwMode="auto">
          <a:xfrm>
            <a:off x="3290888" y="5334000"/>
            <a:ext cx="2195512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sitcom</a:t>
            </a:r>
            <a:r>
              <a:rPr lang="en-US" altLang="zh-CN" sz="5000" b="1">
                <a:solidFill>
                  <a:srgbClr val="66FF33"/>
                </a:solidFill>
                <a:latin typeface="Times New Roman" pitchFamily="18" charset="0"/>
              </a:rPr>
              <a:t>s</a:t>
            </a:r>
            <a:endParaRPr lang="en-US" sz="5000" b="1">
              <a:solidFill>
                <a:srgbClr val="66FF33"/>
              </a:solidFill>
              <a:latin typeface="Times New Roman" pitchFamily="18" charset="0"/>
            </a:endParaRPr>
          </a:p>
        </p:txBody>
      </p:sp>
      <p:pic>
        <p:nvPicPr>
          <p:cNvPr id="55308" name="Picture 12" descr="T01510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4724400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152400"/>
            <a:ext cx="9063038" cy="758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1a Match the TV shows with the pictures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[a-g].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1.talk show____                               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2.soap opera____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3.sports show____                           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sitcom   _______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5.game show_____                            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6.talent show_____</a:t>
            </a:r>
          </a:p>
          <a:p>
            <a:pPr eaLnBrk="1" hangingPunct="1">
              <a:lnSpc>
                <a:spcPct val="120000"/>
              </a:lnSpc>
            </a:pPr>
            <a:r>
              <a:rPr lang="en-US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7.news  ________</a:t>
            </a:r>
          </a:p>
          <a:p>
            <a:pPr eaLnBrk="1" hangingPunct="1">
              <a:lnSpc>
                <a:spcPct val="150000"/>
              </a:lnSpc>
            </a:pPr>
            <a:endParaRPr lang="en-US" sz="4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4" descr="A-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068388"/>
            <a:ext cx="5257800" cy="563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3200400" y="5334000"/>
            <a:ext cx="60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g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2209800" y="6172200"/>
            <a:ext cx="320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2590800" y="3886200"/>
            <a:ext cx="407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3200400" y="3200400"/>
            <a:ext cx="4651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2743200" y="1600200"/>
            <a:ext cx="38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2971800" y="2438400"/>
            <a:ext cx="4651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20490" name="Text Box 12"/>
          <p:cNvSpPr txBox="1">
            <a:spLocks noChangeArrowheads="1"/>
          </p:cNvSpPr>
          <p:nvPr/>
        </p:nvSpPr>
        <p:spPr bwMode="auto">
          <a:xfrm>
            <a:off x="3048000" y="4572000"/>
            <a:ext cx="436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0491" name="Oval 2"/>
          <p:cNvSpPr>
            <a:spLocks noChangeArrowheads="1"/>
          </p:cNvSpPr>
          <p:nvPr/>
        </p:nvSpPr>
        <p:spPr bwMode="auto">
          <a:xfrm>
            <a:off x="152400" y="228600"/>
            <a:ext cx="5334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r>
              <a:rPr lang="en-US" altLang="zh-CN" sz="4000" b="1">
                <a:solidFill>
                  <a:srgbClr val="0066FF"/>
                </a:solidFill>
                <a:latin typeface="Times New Roman" pitchFamily="18" charset="0"/>
              </a:rPr>
              <a:t>1a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utoUpdateAnimBg="0"/>
      <p:bldP spid="20485" grpId="0"/>
      <p:bldP spid="20486" grpId="0" autoUpdateAnimBg="0"/>
      <p:bldP spid="20487" grpId="0" autoUpdateAnimBg="0"/>
      <p:bldP spid="20488" grpId="0" autoUpdateAnimBg="0"/>
      <p:bldP spid="20489" grpId="0" autoUpdateAnimBg="0"/>
      <p:bldP spid="2049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152400" y="304800"/>
            <a:ext cx="8924925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1b Listen and number the shows [1-4] in</a:t>
            </a:r>
          </a:p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the order you hear them.</a:t>
            </a:r>
            <a:endParaRPr lang="en-US" sz="4000" b="1">
              <a:solidFill>
                <a:schemeClr val="accent2"/>
              </a:solidFill>
              <a:latin typeface="Times New Roman" pitchFamily="18" charset="0"/>
            </a:endParaRPr>
          </a:p>
          <a:p>
            <a:pPr eaLnBrk="0" hangingPunct="0"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304800" y="2438400"/>
            <a:ext cx="904875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4000" b="1">
                <a:latin typeface="Times New Roman" pitchFamily="18" charset="0"/>
                <a:cs typeface="Times New Roman" pitchFamily="18" charset="0"/>
              </a:rPr>
              <a:t>____talent show           ____talk show       </a:t>
            </a:r>
          </a:p>
          <a:p>
            <a:pPr>
              <a:lnSpc>
                <a:spcPct val="150000"/>
              </a:lnSpc>
            </a:pPr>
            <a:r>
              <a:rPr lang="en-US" sz="4000" b="1">
                <a:latin typeface="Times New Roman" pitchFamily="18" charset="0"/>
                <a:cs typeface="Times New Roman" pitchFamily="18" charset="0"/>
              </a:rPr>
              <a:t>____soccer game          ____ news</a:t>
            </a:r>
          </a:p>
          <a:p>
            <a:pPr eaLnBrk="1" hangingPunct="1">
              <a:lnSpc>
                <a:spcPct val="150000"/>
              </a:lnSpc>
            </a:pPr>
            <a:endParaRPr lang="en-US" sz="4000" b="1">
              <a:latin typeface="Times New Roman" pitchFamily="18" charset="0"/>
            </a:endParaRPr>
          </a:p>
        </p:txBody>
      </p:sp>
      <p:sp>
        <p:nvSpPr>
          <p:cNvPr id="21514" name="Oval 2"/>
          <p:cNvSpPr>
            <a:spLocks noChangeArrowheads="1"/>
          </p:cNvSpPr>
          <p:nvPr/>
        </p:nvSpPr>
        <p:spPr bwMode="auto">
          <a:xfrm>
            <a:off x="152400" y="457200"/>
            <a:ext cx="6858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r>
              <a:rPr lang="en-US" altLang="zh-CN" sz="4000" b="1">
                <a:solidFill>
                  <a:srgbClr val="0066FF"/>
                </a:solidFill>
                <a:latin typeface="Times New Roman" pitchFamily="18" charset="0"/>
              </a:rPr>
              <a:t>1b</a:t>
            </a:r>
          </a:p>
        </p:txBody>
      </p:sp>
      <p:pic>
        <p:nvPicPr>
          <p:cNvPr id="21515" name="Section A 1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04" fill="hold"/>
                                        <p:tgtEl>
                                          <p:spTgt spid="215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ChangeArrowheads="1"/>
          </p:cNvSpPr>
          <p:nvPr/>
        </p:nvSpPr>
        <p:spPr bwMode="auto">
          <a:xfrm>
            <a:off x="152400" y="304800"/>
            <a:ext cx="8924925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1b Listen and number the shows [1-4] in</a:t>
            </a:r>
          </a:p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the order you hear them.</a:t>
            </a:r>
            <a:endParaRPr lang="en-US" sz="4000" b="1">
              <a:solidFill>
                <a:schemeClr val="accent2"/>
              </a:solidFill>
              <a:latin typeface="Times New Roman" pitchFamily="18" charset="0"/>
            </a:endParaRPr>
          </a:p>
          <a:p>
            <a:pPr eaLnBrk="0" hangingPunct="0"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3971" name="Text Box 4"/>
          <p:cNvSpPr txBox="1">
            <a:spLocks noChangeArrowheads="1"/>
          </p:cNvSpPr>
          <p:nvPr/>
        </p:nvSpPr>
        <p:spPr bwMode="auto">
          <a:xfrm>
            <a:off x="304800" y="2438400"/>
            <a:ext cx="905033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4000" b="1">
                <a:latin typeface="Times New Roman" pitchFamily="18" charset="0"/>
                <a:cs typeface="Times New Roman" pitchFamily="18" charset="0"/>
              </a:rPr>
              <a:t>____talent show           ____talk show       </a:t>
            </a:r>
          </a:p>
          <a:p>
            <a:pPr>
              <a:lnSpc>
                <a:spcPct val="150000"/>
              </a:lnSpc>
            </a:pPr>
            <a:r>
              <a:rPr lang="en-US" sz="4000" b="1">
                <a:latin typeface="Times New Roman" pitchFamily="18" charset="0"/>
                <a:cs typeface="Times New Roman" pitchFamily="18" charset="0"/>
              </a:rPr>
              <a:t>____soccer game          ____ news</a:t>
            </a:r>
          </a:p>
          <a:p>
            <a:pPr eaLnBrk="1" hangingPunct="1">
              <a:lnSpc>
                <a:spcPct val="150000"/>
              </a:lnSpc>
            </a:pPr>
            <a:endParaRPr lang="en-US" sz="4000" b="1">
              <a:latin typeface="Times New Roman" pitchFamily="18" charset="0"/>
            </a:endParaRPr>
          </a:p>
        </p:txBody>
      </p:sp>
      <p:sp>
        <p:nvSpPr>
          <p:cNvPr id="83973" name="Text Box 7"/>
          <p:cNvSpPr txBox="1">
            <a:spLocks noChangeArrowheads="1"/>
          </p:cNvSpPr>
          <p:nvPr/>
        </p:nvSpPr>
        <p:spPr bwMode="auto">
          <a:xfrm>
            <a:off x="609600" y="2438400"/>
            <a:ext cx="55181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AutoNum type="arabicPlain" startAt="3"/>
            </a:pP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1</a:t>
            </a:r>
          </a:p>
          <a:p>
            <a:pPr eaLnBrk="1" hangingPunct="1"/>
            <a:endParaRPr lang="en-US" altLang="zh-CN" sz="4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4                                      2</a:t>
            </a:r>
            <a:endParaRPr lang="en-US" sz="4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6" name="Oval 2"/>
          <p:cNvSpPr>
            <a:spLocks noChangeArrowheads="1"/>
          </p:cNvSpPr>
          <p:nvPr/>
        </p:nvSpPr>
        <p:spPr bwMode="auto">
          <a:xfrm>
            <a:off x="152400" y="457200"/>
            <a:ext cx="6858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r>
              <a:rPr lang="en-US" altLang="zh-CN" sz="4000" b="1">
                <a:solidFill>
                  <a:srgbClr val="0066FF"/>
                </a:solidFill>
                <a:latin typeface="Times New Roman" pitchFamily="18" charset="0"/>
              </a:rPr>
              <a:t>1b</a:t>
            </a:r>
          </a:p>
        </p:txBody>
      </p:sp>
      <p:pic>
        <p:nvPicPr>
          <p:cNvPr id="83977" name="Section A 1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39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7204" fill="hold"/>
                                        <p:tgtEl>
                                          <p:spTgt spid="839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977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77"/>
                </p:tgtEl>
              </p:cMediaNode>
            </p:audio>
          </p:childTnLst>
        </p:cTn>
      </p:par>
    </p:tnLst>
    <p:bldLst>
      <p:bldP spid="839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295400" y="1143000"/>
            <a:ext cx="725805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love 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FF3399"/>
                </a:solidFill>
                <a:latin typeface="Times New Roman" pitchFamily="18" charset="0"/>
              </a:rPr>
              <a:t>like 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don’t mind  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3366FF"/>
                </a:solidFill>
                <a:latin typeface="Times New Roman" pitchFamily="18" charset="0"/>
              </a:rPr>
              <a:t>don’t like</a:t>
            </a:r>
            <a:r>
              <a:rPr lang="en-US" sz="4000" b="1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0000FF"/>
                </a:solidFill>
                <a:latin typeface="Times New Roman" pitchFamily="18" charset="0"/>
              </a:rPr>
              <a:t>can’t stand</a:t>
            </a:r>
          </a:p>
        </p:txBody>
      </p:sp>
      <p:pic>
        <p:nvPicPr>
          <p:cNvPr id="26627" name="Picture 3" descr="p0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068388"/>
            <a:ext cx="11049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p0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66800"/>
            <a:ext cx="12192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p0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057400"/>
            <a:ext cx="12192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876800" y="2971800"/>
            <a:ext cx="347027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(</a:t>
            </a:r>
            <a:r>
              <a:rPr lang="zh-CN" altLang="en-US" sz="3600" b="1">
                <a:latin typeface="Times New Roman" pitchFamily="18" charset="0"/>
              </a:rPr>
              <a:t>不介意</a:t>
            </a:r>
            <a:r>
              <a:rPr lang="en-US" sz="3600" b="1">
                <a:latin typeface="Times New Roman" pitchFamily="18" charset="0"/>
              </a:rPr>
              <a:t>, </a:t>
            </a:r>
            <a:r>
              <a:rPr lang="zh-CN" altLang="en-US" sz="3600" b="1">
                <a:latin typeface="Times New Roman" pitchFamily="18" charset="0"/>
              </a:rPr>
              <a:t>不反对</a:t>
            </a:r>
            <a:r>
              <a:rPr lang="en-US" sz="3600" b="1">
                <a:latin typeface="Times New Roman" pitchFamily="18" charset="0"/>
              </a:rPr>
              <a:t>)</a:t>
            </a:r>
          </a:p>
          <a:p>
            <a:pPr eaLnBrk="1" hangingPunct="1"/>
            <a:endParaRPr lang="en-US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867400" y="4724400"/>
            <a:ext cx="23241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(</a:t>
            </a:r>
            <a:r>
              <a:rPr lang="zh-CN" altLang="en-US" sz="3600" b="1">
                <a:latin typeface="Times New Roman" pitchFamily="18" charset="0"/>
              </a:rPr>
              <a:t>无法忍受</a:t>
            </a:r>
            <a:r>
              <a:rPr lang="en-US" sz="3600" b="1">
                <a:latin typeface="Times New Roman" pitchFamily="18" charset="0"/>
              </a:rPr>
              <a:t>)</a:t>
            </a:r>
          </a:p>
          <a:p>
            <a:pPr eaLnBrk="1" hangingPunct="1"/>
            <a:endParaRPr lang="en-US"/>
          </a:p>
        </p:txBody>
      </p: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4038600" y="3048000"/>
            <a:ext cx="914400" cy="685800"/>
            <a:chOff x="0" y="0"/>
            <a:chExt cx="1180" cy="771"/>
          </a:xfrm>
        </p:grpSpPr>
        <p:sp>
          <p:nvSpPr>
            <p:cNvPr id="26633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180" cy="771"/>
            </a:xfrm>
            <a:prstGeom prst="smileyFace">
              <a:avLst>
                <a:gd name="adj" fmla="val -194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34" name="Oval 10"/>
            <p:cNvSpPr>
              <a:spLocks noChangeArrowheads="1"/>
            </p:cNvSpPr>
            <p:nvPr/>
          </p:nvSpPr>
          <p:spPr bwMode="auto">
            <a:xfrm>
              <a:off x="317" y="226"/>
              <a:ext cx="142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726" y="226"/>
              <a:ext cx="141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6636" name="Group 12"/>
          <p:cNvGrpSpPr>
            <a:grpSpLocks/>
          </p:cNvGrpSpPr>
          <p:nvPr/>
        </p:nvGrpSpPr>
        <p:grpSpPr bwMode="auto">
          <a:xfrm>
            <a:off x="3962400" y="3962400"/>
            <a:ext cx="914400" cy="609600"/>
            <a:chOff x="0" y="0"/>
            <a:chExt cx="769" cy="816"/>
          </a:xfrm>
        </p:grpSpPr>
        <p:sp>
          <p:nvSpPr>
            <p:cNvPr id="26637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38" name="Oval 14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39" name="Oval 15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6640" name="Group 16"/>
          <p:cNvGrpSpPr>
            <a:grpSpLocks/>
          </p:cNvGrpSpPr>
          <p:nvPr/>
        </p:nvGrpSpPr>
        <p:grpSpPr bwMode="auto">
          <a:xfrm>
            <a:off x="4038600" y="4800600"/>
            <a:ext cx="838200" cy="762000"/>
            <a:chOff x="0" y="0"/>
            <a:chExt cx="769" cy="816"/>
          </a:xfrm>
        </p:grpSpPr>
        <p:sp>
          <p:nvSpPr>
            <p:cNvPr id="26641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2" name="Oval 18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3" name="Oval 19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6644" name="Group 20"/>
          <p:cNvGrpSpPr>
            <a:grpSpLocks/>
          </p:cNvGrpSpPr>
          <p:nvPr/>
        </p:nvGrpSpPr>
        <p:grpSpPr bwMode="auto">
          <a:xfrm>
            <a:off x="5105400" y="4724400"/>
            <a:ext cx="838200" cy="762000"/>
            <a:chOff x="0" y="0"/>
            <a:chExt cx="769" cy="816"/>
          </a:xfrm>
        </p:grpSpPr>
        <p:sp>
          <p:nvSpPr>
            <p:cNvPr id="26645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6" name="Oval 22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7" name="Oval 23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3"/>
      <p:bldP spid="266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_luck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3733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WordArt 3"/>
          <p:cNvSpPr>
            <a:spLocks noChangeArrowheads="1" noChangeShapeType="1"/>
          </p:cNvSpPr>
          <p:nvPr/>
        </p:nvSpPr>
        <p:spPr bwMode="auto">
          <a:xfrm>
            <a:off x="762000" y="304800"/>
            <a:ext cx="6248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200" b="1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What do you think of game shows?</a:t>
            </a:r>
            <a:endParaRPr lang="zh-CN" altLang="en-US" sz="3200" b="1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00CCFF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652" name="WordArt 4"/>
          <p:cNvSpPr>
            <a:spLocks noChangeArrowheads="1" noChangeShapeType="1"/>
          </p:cNvSpPr>
          <p:nvPr/>
        </p:nvSpPr>
        <p:spPr bwMode="auto">
          <a:xfrm>
            <a:off x="1600200" y="1143000"/>
            <a:ext cx="3598863" cy="1371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I love them.</a:t>
            </a:r>
            <a:endParaRPr lang="zh-CN" altLang="en-US" sz="3600" b="1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华文新魏"/>
              <a:ea typeface="华文新魏"/>
            </a:endParaRPr>
          </a:p>
        </p:txBody>
      </p:sp>
      <p:pic>
        <p:nvPicPr>
          <p:cNvPr id="27653" name="Picture 3" descr="p03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95400"/>
            <a:ext cx="11049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4" name="Picture 4" descr="p03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95400"/>
            <a:ext cx="12192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8" name="Picture 10" descr="T01E62~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90800"/>
            <a:ext cx="48768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/>
          </p:cNvSpPr>
          <p:nvPr/>
        </p:nvSpPr>
        <p:spPr bwMode="auto">
          <a:xfrm>
            <a:off x="457200" y="3124200"/>
            <a:ext cx="78486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3106"/>
              </a:avLst>
            </a:prstTxWarp>
          </a:bodyPr>
          <a:lstStyle/>
          <a:p>
            <a:pPr algn="ctr"/>
            <a:r>
              <a:rPr lang="en-US" altLang="zh-CN" sz="2800" b="1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华文新魏"/>
                <a:ea typeface="华文新魏"/>
              </a:rPr>
              <a:t>What do you think of sports shows?</a:t>
            </a:r>
            <a:endParaRPr lang="zh-CN" altLang="en-US" sz="2800" b="1">
              <a:ln w="9525">
                <a:solidFill>
                  <a:srgbClr val="00FF00"/>
                </a:solidFill>
                <a:round/>
                <a:headEnd/>
                <a:tailEnd/>
              </a:ln>
              <a:solidFill>
                <a:srgbClr val="000000"/>
              </a:solidFill>
              <a:latin typeface="华文新魏"/>
              <a:ea typeface="华文新魏"/>
            </a:endParaRPr>
          </a:p>
        </p:txBody>
      </p:sp>
      <p:sp>
        <p:nvSpPr>
          <p:cNvPr id="28675" name="WordArt 4"/>
          <p:cNvSpPr>
            <a:spLocks noChangeArrowheads="1" noChangeShapeType="1"/>
          </p:cNvSpPr>
          <p:nvPr/>
        </p:nvSpPr>
        <p:spPr bwMode="auto">
          <a:xfrm>
            <a:off x="1524000" y="4365625"/>
            <a:ext cx="3124200" cy="1752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I like them.</a:t>
            </a:r>
            <a:endParaRPr lang="zh-CN" altLang="en-US" sz="3600" b="1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华文新魏"/>
              <a:ea typeface="华文新魏"/>
            </a:endParaRPr>
          </a:p>
        </p:txBody>
      </p:sp>
      <p:pic>
        <p:nvPicPr>
          <p:cNvPr id="28676" name="Picture 5" descr="4188_543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609600"/>
            <a:ext cx="373380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6" descr="1093576884_ltaaq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35433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 descr="p03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029200"/>
            <a:ext cx="121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/>
          </p:cNvSpPr>
          <p:nvPr/>
        </p:nvSpPr>
        <p:spPr bwMode="auto">
          <a:xfrm>
            <a:off x="609600" y="3581400"/>
            <a:ext cx="7391400" cy="15001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6181"/>
              </a:avLst>
            </a:prstTxWarp>
          </a:bodyPr>
          <a:lstStyle/>
          <a:p>
            <a:pPr algn="ctr"/>
            <a:r>
              <a:rPr lang="en-US" altLang="zh-CN" sz="2800" b="1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华文新魏"/>
                <a:ea typeface="华文新魏"/>
              </a:rPr>
              <a:t>What do you think of sitcoms?</a:t>
            </a:r>
            <a:endParaRPr lang="zh-CN" altLang="en-US" sz="2800" b="1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latin typeface="华文新魏"/>
              <a:ea typeface="华文新魏"/>
            </a:endParaRPr>
          </a:p>
        </p:txBody>
      </p:sp>
      <p:sp>
        <p:nvSpPr>
          <p:cNvPr id="29701" name="WordArt 5"/>
          <p:cNvSpPr>
            <a:spLocks noChangeArrowheads="1" noChangeShapeType="1"/>
          </p:cNvSpPr>
          <p:nvPr/>
        </p:nvSpPr>
        <p:spPr bwMode="auto">
          <a:xfrm>
            <a:off x="1066800" y="5105400"/>
            <a:ext cx="5638800" cy="1219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843"/>
              </a:avLst>
            </a:prstTxWarp>
          </a:bodyPr>
          <a:lstStyle/>
          <a:p>
            <a:pPr algn="ctr"/>
            <a:r>
              <a:rPr lang="en-US" altLang="zh-CN" sz="3600" b="1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华文新魏"/>
                <a:ea typeface="华文新魏"/>
              </a:rPr>
              <a:t>I don't mind them.</a:t>
            </a:r>
            <a:endParaRPr lang="zh-CN" altLang="en-US" sz="3600" b="1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FF6600"/>
              </a:solidFill>
              <a:latin typeface="华文新魏"/>
              <a:ea typeface="华文新魏"/>
            </a:endParaRPr>
          </a:p>
        </p:txBody>
      </p:sp>
      <p:pic>
        <p:nvPicPr>
          <p:cNvPr id="29702" name="Picture 6" descr="sta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4114800"/>
            <a:ext cx="3381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7" descr="sta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362200"/>
            <a:ext cx="3381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8" descr="sta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0" y="457200"/>
            <a:ext cx="336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9" descr="sta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75" y="914400"/>
            <a:ext cx="338138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1" descr="sta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473075"/>
            <a:ext cx="336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7" name="Group 11"/>
          <p:cNvGrpSpPr>
            <a:grpSpLocks/>
          </p:cNvGrpSpPr>
          <p:nvPr/>
        </p:nvGrpSpPr>
        <p:grpSpPr bwMode="auto">
          <a:xfrm>
            <a:off x="7239000" y="5334000"/>
            <a:ext cx="914400" cy="685800"/>
            <a:chOff x="0" y="0"/>
            <a:chExt cx="1180" cy="771"/>
          </a:xfrm>
        </p:grpSpPr>
        <p:sp>
          <p:nvSpPr>
            <p:cNvPr id="29708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180" cy="771"/>
            </a:xfrm>
            <a:prstGeom prst="smileyFace">
              <a:avLst>
                <a:gd name="adj" fmla="val -194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09" name="Oval 10"/>
            <p:cNvSpPr>
              <a:spLocks noChangeArrowheads="1"/>
            </p:cNvSpPr>
            <p:nvPr/>
          </p:nvSpPr>
          <p:spPr bwMode="auto">
            <a:xfrm>
              <a:off x="317" y="226"/>
              <a:ext cx="142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10" name="Oval 11"/>
            <p:cNvSpPr>
              <a:spLocks noChangeArrowheads="1"/>
            </p:cNvSpPr>
            <p:nvPr/>
          </p:nvSpPr>
          <p:spPr bwMode="auto">
            <a:xfrm>
              <a:off x="726" y="226"/>
              <a:ext cx="141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29712" name="Picture 4" descr="2008125113057568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"/>
            <a:ext cx="2443163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3" name="Picture 17" descr="T01510~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44196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BKIC1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688"/>
            <a:ext cx="9144000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WordArt 3"/>
          <p:cNvSpPr>
            <a:spLocks noChangeArrowheads="1" noChangeShapeType="1"/>
          </p:cNvSpPr>
          <p:nvPr/>
        </p:nvSpPr>
        <p:spPr bwMode="auto">
          <a:xfrm>
            <a:off x="-3930650" y="3200400"/>
            <a:ext cx="1371600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4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S Gothic"/>
                <a:ea typeface="MS Gothic"/>
              </a:rPr>
              <a:t>Pairwork:</a:t>
            </a:r>
            <a:endParaRPr lang="zh-CN" altLang="en-US" sz="24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MS Gothic"/>
              <a:ea typeface="MS Gothic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23850" y="80645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Write down the comparative and superlative forms of the following adjectives and adverbs.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457200" y="1752600"/>
            <a:ext cx="9144000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big   ______    _______        2.  thin  _____    ______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3.late    _____  _______          4. nice   _____     ______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5. heavy   _____  ________   6.early  _______   ______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    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7. little  ______   ______        8.bad ______   _______  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   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9.  carefully   ___________     ________________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10. comfortably ______________    __________________</a:t>
            </a:r>
          </a:p>
          <a:p>
            <a:pPr eaLnBrk="1" hangingPunct="1">
              <a:buFontTx/>
              <a:buNone/>
            </a:pPr>
            <a:endParaRPr lang="zh-CN" altLang="en-US" sz="2800" b="1" i="1"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69648" name="WordArt 16"/>
          <p:cNvSpPr>
            <a:spLocks noChangeArrowheads="1" noChangeShapeType="1"/>
          </p:cNvSpPr>
          <p:nvPr/>
        </p:nvSpPr>
        <p:spPr bwMode="auto">
          <a:xfrm>
            <a:off x="533400" y="49213"/>
            <a:ext cx="59055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Review (</a:t>
            </a:r>
            <a:r>
              <a:rPr lang="zh-CN" altLang="en-US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温故互查</a:t>
            </a:r>
            <a:r>
              <a:rPr lang="en-US" altLang="zh-CN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)</a:t>
            </a:r>
            <a:endParaRPr lang="zh-CN" altLang="en-US" sz="3600" b="1" i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sitcom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838200"/>
            <a:ext cx="31242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WordArt 4"/>
          <p:cNvSpPr>
            <a:spLocks noChangeArrowheads="1" noChangeShapeType="1"/>
          </p:cNvSpPr>
          <p:nvPr/>
        </p:nvSpPr>
        <p:spPr bwMode="auto">
          <a:xfrm>
            <a:off x="609600" y="3200400"/>
            <a:ext cx="8382000" cy="2133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华文新魏"/>
                <a:ea typeface="华文新魏"/>
              </a:rPr>
              <a:t>What do you think of talk shows?</a:t>
            </a:r>
            <a:endParaRPr lang="zh-CN" altLang="en-US" sz="360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华文新魏"/>
              <a:ea typeface="华文新魏"/>
            </a:endParaRPr>
          </a:p>
        </p:txBody>
      </p:sp>
      <p:sp>
        <p:nvSpPr>
          <p:cNvPr id="30725" name="WordArt 6" descr="窄竖线"/>
          <p:cNvSpPr>
            <a:spLocks noChangeArrowheads="1" noChangeShapeType="1"/>
          </p:cNvSpPr>
          <p:nvPr/>
        </p:nvSpPr>
        <p:spPr bwMode="auto">
          <a:xfrm>
            <a:off x="304800" y="4876800"/>
            <a:ext cx="6629400" cy="16764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458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45791" dir="2021404" algn="ctr" rotWithShape="0">
                    <a:srgbClr val="808080"/>
                  </a:outerShdw>
                </a:effectLst>
                <a:latin typeface="华文新魏"/>
                <a:ea typeface="华文新魏"/>
              </a:rPr>
              <a:t>I can't stand them.</a:t>
            </a:r>
            <a:endParaRPr lang="zh-CN" altLang="en-US" sz="3600" kern="10">
              <a:ln w="12700">
                <a:solidFill>
                  <a:srgbClr val="000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45791" dir="2021404" algn="ctr" rotWithShape="0">
                  <a:srgbClr val="808080"/>
                </a:outerShdw>
              </a:effectLst>
              <a:latin typeface="华文新魏"/>
              <a:ea typeface="华文新魏"/>
            </a:endParaRPr>
          </a:p>
        </p:txBody>
      </p: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6705600" y="4876800"/>
            <a:ext cx="838200" cy="762000"/>
            <a:chOff x="0" y="0"/>
            <a:chExt cx="769" cy="816"/>
          </a:xfrm>
        </p:grpSpPr>
        <p:sp>
          <p:nvSpPr>
            <p:cNvPr id="30727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8" name="Oval 18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9" name="Oval 19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0730" name="Group 10"/>
          <p:cNvGrpSpPr>
            <a:grpSpLocks/>
          </p:cNvGrpSpPr>
          <p:nvPr/>
        </p:nvGrpSpPr>
        <p:grpSpPr bwMode="auto">
          <a:xfrm>
            <a:off x="7772400" y="4800600"/>
            <a:ext cx="838200" cy="762000"/>
            <a:chOff x="0" y="0"/>
            <a:chExt cx="769" cy="816"/>
          </a:xfrm>
        </p:grpSpPr>
        <p:sp>
          <p:nvSpPr>
            <p:cNvPr id="30731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2" name="Oval 22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3" name="Oval 23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56324" name="Picture 4" descr="http://t1.baidu.com/it/u=1360016118,1252225329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WordArt 5"/>
          <p:cNvSpPr>
            <a:spLocks noChangeArrowheads="1" noChangeShapeType="1"/>
          </p:cNvSpPr>
          <p:nvPr/>
        </p:nvSpPr>
        <p:spPr bwMode="auto">
          <a:xfrm>
            <a:off x="228600" y="3886200"/>
            <a:ext cx="8153400" cy="2047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24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What do you think of soap operas?</a:t>
            </a:r>
            <a:endParaRPr lang="zh-CN" altLang="en-US" sz="2400" b="1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sp>
        <p:nvSpPr>
          <p:cNvPr id="31750" name="WordArt 6"/>
          <p:cNvSpPr>
            <a:spLocks noChangeArrowheads="1" noChangeShapeType="1"/>
          </p:cNvSpPr>
          <p:nvPr/>
        </p:nvSpPr>
        <p:spPr bwMode="auto">
          <a:xfrm>
            <a:off x="1981200" y="5105400"/>
            <a:ext cx="5181600" cy="22415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4602"/>
              </a:avLst>
            </a:prstTxWarp>
          </a:bodyPr>
          <a:lstStyle/>
          <a:p>
            <a:pPr algn="ctr"/>
            <a:r>
              <a:rPr lang="en-US" altLang="zh-CN" sz="36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华文新魏"/>
                <a:ea typeface="华文新魏"/>
              </a:rPr>
              <a:t>I don't like them.</a:t>
            </a:r>
          </a:p>
          <a:p>
            <a:pPr algn="ctr"/>
            <a:endParaRPr lang="zh-CN" altLang="en-US" sz="3600" b="1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华文新魏"/>
              <a:ea typeface="华文新魏"/>
            </a:endParaRPr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7772400" y="5105400"/>
            <a:ext cx="703263" cy="762000"/>
          </a:xfrm>
          <a:prstGeom prst="smileyFace">
            <a:avLst>
              <a:gd name="adj" fmla="val -4653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1752" name="Picture 8" descr="580b25781262fd0fe06_2996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762000"/>
            <a:ext cx="4032250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3" name="Picture 9" descr="U1171P54T3D22117F62DT200509200947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349750" cy="303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WordArt 3"/>
          <p:cNvSpPr>
            <a:spLocks noChangeArrowheads="1" noChangeShapeType="1"/>
          </p:cNvSpPr>
          <p:nvPr/>
        </p:nvSpPr>
        <p:spPr bwMode="auto">
          <a:xfrm>
            <a:off x="4724400" y="152400"/>
            <a:ext cx="3733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宋体"/>
                <a:ea typeface="宋体"/>
              </a:rPr>
              <a:t>soap operas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0" grpId="0" animBg="1"/>
      <p:bldP spid="3175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12" descr="http://t3.baidu.com/it/u=419651741,1535924373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924175"/>
            <a:ext cx="17113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10" descr="http://t3.baidu.com/it/u=1362291912,2090374994&amp;fm=1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781300"/>
            <a:ext cx="22526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161925" y="1270000"/>
            <a:ext cx="3617913" cy="1511300"/>
          </a:xfrm>
          <a:prstGeom prst="wedgeRoundRectCallout">
            <a:avLst>
              <a:gd name="adj1" fmla="val 37648"/>
              <a:gd name="adj2" fmla="val 81495"/>
              <a:gd name="adj3" fmla="val 16667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do you want to watch?</a:t>
            </a:r>
            <a:endParaRPr lang="zh-CN" altLang="en-US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140200" y="1052513"/>
            <a:ext cx="4752975" cy="1511300"/>
          </a:xfrm>
          <a:prstGeom prst="wedgeRoundRectCallout">
            <a:avLst>
              <a:gd name="adj1" fmla="val -19616"/>
              <a:gd name="adj2" fmla="val 93569"/>
              <a:gd name="adj3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en-US" altLang="zh-CN" sz="3600" b="1" dirty="0">
                <a:latin typeface="Times New Roman" pitchFamily="18" charset="0"/>
                <a:ea typeface="+mn-ea"/>
                <a:cs typeface="Times New Roman" pitchFamily="18" charset="0"/>
              </a:rPr>
              <a:t>What do you think of  talk show?</a:t>
            </a:r>
            <a:endParaRPr lang="zh-CN" altLang="en-US" sz="36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6566" name="WordArt 4"/>
          <p:cNvSpPr>
            <a:spLocks noChangeArrowheads="1" noChangeShapeType="1" noTextEdit="1"/>
          </p:cNvSpPr>
          <p:nvPr/>
        </p:nvSpPr>
        <p:spPr bwMode="auto">
          <a:xfrm>
            <a:off x="3962400" y="381000"/>
            <a:ext cx="2663825" cy="582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Pair work</a:t>
            </a:r>
            <a:endParaRPr lang="zh-CN" altLang="en-US" sz="4000" b="1" kern="1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CC99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6567" name="Oval 2"/>
          <p:cNvSpPr>
            <a:spLocks noChangeArrowheads="1"/>
          </p:cNvSpPr>
          <p:nvPr/>
        </p:nvSpPr>
        <p:spPr bwMode="auto">
          <a:xfrm>
            <a:off x="2743200" y="304800"/>
            <a:ext cx="898525" cy="7921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r>
              <a:rPr lang="en-US" altLang="zh-CN" sz="4000" b="1">
                <a:solidFill>
                  <a:srgbClr val="0066FF"/>
                </a:solidFill>
                <a:latin typeface="Times New Roman" pitchFamily="18" charset="0"/>
              </a:rPr>
              <a:t>1c</a:t>
            </a: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215900" y="5013325"/>
            <a:ext cx="3924300" cy="1584325"/>
          </a:xfrm>
          <a:prstGeom prst="wedgeRoundRectCallout">
            <a:avLst>
              <a:gd name="adj1" fmla="val 33736"/>
              <a:gd name="adj2" fmla="val -65731"/>
              <a:gd name="adj3" fmla="val 16667"/>
            </a:avLst>
          </a:prstGeom>
          <a:solidFill>
            <a:srgbClr val="33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They’re OK. I don’t mind them.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4932363" y="5346700"/>
            <a:ext cx="4211637" cy="1250950"/>
          </a:xfrm>
          <a:prstGeom prst="wedgeRoundRectCallout">
            <a:avLst>
              <a:gd name="adj1" fmla="val 14231"/>
              <a:gd name="adj2" fmla="val -92005"/>
              <a:gd name="adj3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en-US" altLang="zh-CN" sz="3600" b="1" dirty="0">
                <a:latin typeface="Times New Roman" pitchFamily="18" charset="0"/>
                <a:ea typeface="+mn-ea"/>
                <a:cs typeface="Times New Roman" pitchFamily="18" charset="0"/>
              </a:rPr>
              <a:t>Then let’s watch a talk show. </a:t>
            </a:r>
            <a:endParaRPr lang="zh-CN" altLang="en-US" sz="36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457200" y="228600"/>
            <a:ext cx="2286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5400" b="1">
                <a:latin typeface="Monotype Corsiva" pitchFamily="66" charset="0"/>
              </a:rPr>
              <a:t> </a:t>
            </a:r>
            <a:r>
              <a:rPr lang="en-US" altLang="zh-CN" sz="5400" b="1">
                <a:solidFill>
                  <a:srgbClr val="6600FF"/>
                </a:solidFill>
                <a:latin typeface="Monotype Corsiva" pitchFamily="66" charset="0"/>
              </a:rPr>
              <a:t>Task 1:</a:t>
            </a:r>
            <a:r>
              <a:rPr lang="en-US" altLang="zh-CN"/>
              <a:t> </a:t>
            </a:r>
            <a:endParaRPr lang="zh-CN" altLang="en-U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66566" grpId="0" animBg="1"/>
      <p:bldP spid="66567" grpId="0" animBg="1"/>
      <p:bldP spid="7" grpId="0" animBg="1" autoUpdateAnimBg="0"/>
      <p:bldP spid="9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t2.baidu.com/it/u=2278898304,315924127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351088"/>
            <a:ext cx="25923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>
            <a:spLocks noChangeArrowheads="1"/>
          </p:cNvSpPr>
          <p:nvPr/>
        </p:nvSpPr>
        <p:spPr bwMode="auto">
          <a:xfrm>
            <a:off x="250825" y="406400"/>
            <a:ext cx="3617913" cy="1511300"/>
          </a:xfrm>
          <a:prstGeom prst="wedgeRoundRectCallout">
            <a:avLst>
              <a:gd name="adj1" fmla="val 37648"/>
              <a:gd name="adj2" fmla="val 81495"/>
              <a:gd name="adj3" fmla="val 16667"/>
            </a:avLst>
          </a:prstGeom>
          <a:solidFill>
            <a:srgbClr val="CC6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do you want to watch?</a:t>
            </a:r>
            <a:endParaRPr lang="zh-CN" altLang="en-US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011613" y="334963"/>
            <a:ext cx="4752975" cy="1511300"/>
          </a:xfrm>
          <a:prstGeom prst="wedgeRoundRectCallout">
            <a:avLst>
              <a:gd name="adj1" fmla="val -22412"/>
              <a:gd name="adj2" fmla="val 75944"/>
              <a:gd name="adj3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en-US" altLang="zh-CN" sz="3600" b="1" dirty="0">
                <a:latin typeface="Times New Roman" pitchFamily="18" charset="0"/>
                <a:ea typeface="+mn-ea"/>
                <a:cs typeface="Times New Roman" pitchFamily="18" charset="0"/>
              </a:rPr>
              <a:t>What do you think of  sports show?</a:t>
            </a:r>
            <a:endParaRPr lang="zh-CN" altLang="en-US" sz="36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376238" y="3576638"/>
            <a:ext cx="2700337" cy="1511300"/>
          </a:xfrm>
          <a:prstGeom prst="wedgeRoundRectCallout">
            <a:avLst>
              <a:gd name="adj1" fmla="val 48000"/>
              <a:gd name="adj2" fmla="val -82144"/>
              <a:gd name="adj3" fmla="val 16667"/>
            </a:avLst>
          </a:prstGeom>
          <a:solidFill>
            <a:srgbClr val="CC6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Oh, I can’t stand it. </a:t>
            </a:r>
            <a:endParaRPr lang="zh-CN" altLang="en-US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圆角矩形标注 8"/>
          <p:cNvSpPr>
            <a:spLocks noChangeArrowheads="1"/>
          </p:cNvSpPr>
          <p:nvPr/>
        </p:nvSpPr>
        <p:spPr bwMode="auto">
          <a:xfrm>
            <a:off x="4876800" y="4870450"/>
            <a:ext cx="3960813" cy="1511300"/>
          </a:xfrm>
          <a:prstGeom prst="wedgeRoundRectCallout">
            <a:avLst>
              <a:gd name="adj1" fmla="val 7236"/>
              <a:gd name="adj2" fmla="val -68907"/>
              <a:gd name="adj3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en-US" altLang="zh-CN" sz="3600" b="1" dirty="0">
                <a:latin typeface="Times New Roman" pitchFamily="18" charset="0"/>
                <a:ea typeface="+mn-ea"/>
                <a:cs typeface="Times New Roman" pitchFamily="18" charset="0"/>
              </a:rPr>
              <a:t>Well, what about sitcom? </a:t>
            </a:r>
            <a:endParaRPr lang="zh-CN" altLang="en-US" sz="36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3" name="Picture 12" descr="http://t3.baidu.com/it/u=419651741,1535924373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2279650"/>
            <a:ext cx="18176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131888" y="5446713"/>
            <a:ext cx="2916237" cy="863600"/>
          </a:xfrm>
          <a:prstGeom prst="wedgeRoundRectCallout">
            <a:avLst>
              <a:gd name="adj1" fmla="val 48366"/>
              <a:gd name="adj2" fmla="val -189889"/>
              <a:gd name="adj3" fmla="val 16667"/>
            </a:avLst>
          </a:prstGeom>
          <a:solidFill>
            <a:srgbClr val="CC6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OK. I like it.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7" grpId="0" animBg="1" autoUpdateAnimBg="0"/>
      <p:bldP spid="9" grpId="0" animBg="1" autoUpdateAnimBg="0"/>
      <p:bldP spid="14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sz="4000" b="1">
                <a:solidFill>
                  <a:srgbClr val="6600FF"/>
                </a:solidFill>
                <a:latin typeface="Monotype Corsiva" pitchFamily="66" charset="0"/>
              </a:rPr>
              <a:t> Task 2:</a:t>
            </a:r>
            <a:r>
              <a:rPr lang="en-US" altLang="zh-CN" sz="3200" b="1">
                <a:solidFill>
                  <a:srgbClr val="990033"/>
                </a:solidFill>
                <a:latin typeface="Monotype Corsiva" pitchFamily="66" charset="0"/>
              </a:rPr>
              <a:t> </a:t>
            </a:r>
            <a:r>
              <a:rPr lang="en-US" altLang="zh-CN" sz="4000" b="1">
                <a:solidFill>
                  <a:srgbClr val="990033"/>
                </a:solidFill>
                <a:latin typeface="Monotype Corsiva" pitchFamily="66" charset="0"/>
              </a:rPr>
              <a:t>What did you learn today ?</a:t>
            </a:r>
            <a:r>
              <a:rPr lang="en-US" altLang="zh-CN" sz="4000" b="1">
                <a:solidFill>
                  <a:srgbClr val="0000FF"/>
                </a:solidFill>
                <a:latin typeface="Monotype Corsiva" pitchFamily="66" charset="0"/>
              </a:rPr>
              <a:t>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 1.</a:t>
            </a:r>
            <a:r>
              <a:rPr lang="zh-CN" altLang="en-US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有关</a:t>
            </a:r>
            <a:r>
              <a:rPr lang="en-US" altLang="zh-CN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want </a:t>
            </a:r>
            <a:r>
              <a:rPr lang="zh-CN" altLang="en-US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你知道多少？</a:t>
            </a:r>
            <a:endParaRPr lang="en-US" altLang="zh-CN" sz="3200" b="1"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（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1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）想要某物 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want + </a:t>
            </a:r>
            <a:r>
              <a:rPr kumimoji="1" lang="en-US" altLang="zh-CN" b="1">
                <a:solidFill>
                  <a:srgbClr val="CC0000"/>
                </a:solidFill>
              </a:rPr>
              <a:t>_________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= would like + n.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我想要点水。 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want some water.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（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2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）想要做某事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want </a:t>
            </a:r>
            <a:r>
              <a:rPr kumimoji="1" lang="en-US" altLang="zh-CN" b="1">
                <a:solidFill>
                  <a:srgbClr val="CC0000"/>
                </a:solidFill>
              </a:rPr>
              <a:t>_________________ 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= would like to do sth.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</a:t>
            </a:r>
            <a:r>
              <a:rPr lang="zh-CN" altLang="en-US" sz="2800" b="1">
                <a:solidFill>
                  <a:srgbClr val="006600"/>
                </a:solidFill>
                <a:ea typeface="楷体_GB2312" pitchFamily="49" charset="-122"/>
              </a:rPr>
              <a:t>我想要喝点水。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want to drink some water.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（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3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） 想要某人做某事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want ____________= would like to do sth.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      我想要我妈妈喝点水。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I want my mother to drink some water.</a:t>
            </a:r>
          </a:p>
          <a:p>
            <a:pPr>
              <a:buFontTx/>
              <a:buNone/>
            </a:pPr>
            <a:r>
              <a:rPr kumimoji="1" lang="en-US" altLang="zh-CN" sz="28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4495800" y="1600200"/>
            <a:ext cx="67627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zh-CN" sz="4800" b="1">
                <a:solidFill>
                  <a:srgbClr val="6600FF"/>
                </a:solidFill>
                <a:latin typeface="Times New Roman" pitchFamily="18" charset="0"/>
              </a:rPr>
              <a:t>n.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209800" y="3200400"/>
            <a:ext cx="2438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6600FF"/>
                </a:solidFill>
                <a:latin typeface="Monotype Corsiva" pitchFamily="66" charset="0"/>
              </a:rPr>
              <a:t>to  do  sth</a:t>
            </a:r>
            <a:endParaRPr lang="zh-CN" altLang="en-US" sz="3200" b="1">
              <a:solidFill>
                <a:srgbClr val="6600FF"/>
              </a:solidFill>
              <a:latin typeface="Monotype Corsiva" pitchFamily="66" charset="0"/>
            </a:endParaRP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676400" y="4495800"/>
            <a:ext cx="419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latin typeface="Times New Roman" pitchFamily="18" charset="0"/>
              </a:rPr>
              <a:t>sb. to do sth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4" grpId="0"/>
      <p:bldP spid="7680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8763000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990033"/>
                </a:solidFill>
                <a:latin typeface="Monotype Corsiva" pitchFamily="66" charset="0"/>
              </a:rPr>
              <a:t> </a:t>
            </a:r>
            <a:r>
              <a:rPr lang="en-US" altLang="zh-CN" sz="4000" b="1">
                <a:solidFill>
                  <a:srgbClr val="6600FF"/>
                </a:solidFill>
                <a:latin typeface="Monotype Corsiva" pitchFamily="66" charset="0"/>
              </a:rPr>
              <a:t>Task  2:</a:t>
            </a:r>
            <a:r>
              <a:rPr lang="en-US" altLang="zh-CN" sz="3200" b="1">
                <a:solidFill>
                  <a:srgbClr val="990033"/>
                </a:solidFill>
                <a:latin typeface="Monotype Corsiva" pitchFamily="66" charset="0"/>
              </a:rPr>
              <a:t> </a:t>
            </a:r>
            <a:r>
              <a:rPr lang="en-US" altLang="zh-CN" sz="4000" b="1">
                <a:solidFill>
                  <a:srgbClr val="990033"/>
                </a:solidFill>
                <a:latin typeface="Monotype Corsiva" pitchFamily="66" charset="0"/>
              </a:rPr>
              <a:t>What did you learn today ?</a:t>
            </a:r>
            <a:r>
              <a:rPr lang="en-US" altLang="zh-CN" sz="3200" b="1">
                <a:solidFill>
                  <a:srgbClr val="0000FF"/>
                </a:solidFill>
                <a:latin typeface="Monotype Corsiva" pitchFamily="66" charset="0"/>
              </a:rPr>
              <a:t>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 2.What do you think of </a:t>
            </a:r>
            <a:r>
              <a:rPr lang="en-US" altLang="zh-CN" sz="3600" b="1">
                <a:solidFill>
                  <a:srgbClr val="006600"/>
                </a:solidFill>
                <a:latin typeface="Arial"/>
                <a:ea typeface="楷体_GB2312" pitchFamily="49" charset="-122"/>
              </a:rPr>
              <a:t>…</a:t>
            </a:r>
            <a:r>
              <a:rPr lang="en-US" altLang="zh-CN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r>
              <a:rPr lang="zh-CN" altLang="en-US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这个句型用来询问对方对某一事物的看法，相当于</a:t>
            </a:r>
            <a:r>
              <a:rPr lang="en-US" altLang="zh-CN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What do you ____________...</a:t>
            </a:r>
            <a:r>
              <a:rPr lang="zh-CN" altLang="en-US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？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eg.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What do you think of English ?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=What do you think about English ?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en-US" altLang="zh-CN" sz="3200" b="1">
              <a:solidFill>
                <a:srgbClr val="006600"/>
              </a:solidFill>
              <a:ea typeface="楷体_GB2312" pitchFamily="49" charset="-122"/>
            </a:endParaRPr>
          </a:p>
          <a:p>
            <a:pPr>
              <a:buFontTx/>
              <a:buNone/>
            </a:pPr>
            <a:r>
              <a:rPr kumimoji="1" lang="en-US" altLang="zh-CN" sz="28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971800" y="2209800"/>
            <a:ext cx="419100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/>
              <a:t>think about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52400" y="457200"/>
            <a:ext cx="8915400" cy="521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（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1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）回答上述问句时可根据自己喜欢的程度回答。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我热爱英语。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</a:t>
            </a:r>
            <a:r>
              <a:rPr kumimoji="1" lang="en-US" altLang="zh-CN" b="1">
                <a:solidFill>
                  <a:srgbClr val="CC0000"/>
                </a:solidFill>
              </a:rPr>
              <a:t>_________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it 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我喜欢英语。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_________ it 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我不介意英语。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_______________ it 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我不喜欢英语。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_______________ it 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我无法忍受英语。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I ______________ it 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</a:t>
            </a:r>
            <a:endParaRPr kumimoji="1" lang="en-US" altLang="zh-CN" sz="2800" b="1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200400" y="1371600"/>
            <a:ext cx="1233488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zh-CN" sz="4800" b="1">
                <a:solidFill>
                  <a:srgbClr val="6600FF"/>
                </a:solidFill>
                <a:latin typeface="Times New Roman" pitchFamily="18" charset="0"/>
              </a:rPr>
              <a:t>love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657600" y="2057400"/>
            <a:ext cx="2438400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en-US" altLang="zh-CN" sz="5400" b="1">
                <a:solidFill>
                  <a:srgbClr val="6600FF"/>
                </a:solidFill>
                <a:latin typeface="Monotype Corsiva" pitchFamily="66" charset="0"/>
              </a:rPr>
              <a:t>like</a:t>
            </a:r>
            <a:endParaRPr lang="zh-CN" altLang="en-US" sz="5400" b="1">
              <a:solidFill>
                <a:srgbClr val="6600FF"/>
              </a:solidFill>
              <a:latin typeface="Monotype Corsiva" pitchFamily="66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886200" y="2971800"/>
            <a:ext cx="419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latin typeface="Times New Roman" pitchFamily="18" charset="0"/>
              </a:rPr>
              <a:t>don’t mind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3886200" y="3657600"/>
            <a:ext cx="419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solidFill>
                  <a:srgbClr val="0033CC"/>
                </a:solidFill>
                <a:latin typeface="Times New Roman" pitchFamily="18" charset="0"/>
              </a:rPr>
              <a:t>don’t like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4267200" y="4419600"/>
            <a:ext cx="419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kumimoji="1" lang="en-US" altLang="zh-CN" sz="4000" b="1">
                <a:latin typeface="Times New Roman" pitchFamily="18" charset="0"/>
              </a:rPr>
              <a:t>can’t stand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/>
      <p:bldP spid="78852" grpId="0"/>
      <p:bldP spid="78853" grpId="0"/>
      <p:bldP spid="78854" grpId="0"/>
      <p:bldP spid="788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1143000"/>
            <a:ext cx="8915400" cy="449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（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2</a:t>
            </a: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）回答上述问句时也可直接用形容词回答。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</a:t>
            </a:r>
            <a:endParaRPr lang="zh-CN" altLang="en-US" sz="3200" b="1">
              <a:solidFill>
                <a:srgbClr val="006600"/>
              </a:solidFill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       我认为它很有趣。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I think it is </a:t>
            </a:r>
            <a:r>
              <a:rPr kumimoji="1" lang="en-US" altLang="zh-CN" b="1">
                <a:solidFill>
                  <a:srgbClr val="CC0000"/>
                </a:solidFill>
              </a:rPr>
              <a:t>____________________________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>
                <a:solidFill>
                  <a:srgbClr val="006600"/>
                </a:solidFill>
                <a:ea typeface="楷体_GB2312" pitchFamily="49" charset="-122"/>
              </a:rPr>
              <a:t>          我认为它们很令人放松。</a:t>
            </a:r>
            <a:endParaRPr lang="en-US" altLang="zh-CN" sz="3200" b="1">
              <a:solidFill>
                <a:srgbClr val="006600"/>
              </a:solidFill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I think they are </a:t>
            </a:r>
            <a:r>
              <a:rPr kumimoji="1" lang="en-US" altLang="zh-CN" b="1">
                <a:solidFill>
                  <a:srgbClr val="CC0000"/>
                </a:solidFill>
              </a:rPr>
              <a:t>_________________________</a:t>
            </a: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.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en-US" altLang="zh-CN" sz="3200" b="1">
              <a:solidFill>
                <a:srgbClr val="006600"/>
              </a:solidFill>
              <a:ea typeface="楷体_GB2312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006600"/>
                </a:solidFill>
                <a:ea typeface="楷体_GB2312" pitchFamily="49" charset="-122"/>
              </a:rPr>
              <a:t>          </a:t>
            </a:r>
            <a:endParaRPr kumimoji="1" lang="en-US" altLang="zh-CN" sz="2800" b="1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733800" y="2362200"/>
            <a:ext cx="2960688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zh-CN" sz="4800" b="1">
                <a:solidFill>
                  <a:srgbClr val="6600FF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4800600" y="3803650"/>
            <a:ext cx="243840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30238" indent="-6302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en-US" altLang="zh-CN" sz="4400" b="1">
                <a:solidFill>
                  <a:srgbClr val="6600FF"/>
                </a:solidFill>
                <a:latin typeface="Monotype Corsiva" pitchFamily="66" charset="0"/>
              </a:rPr>
              <a:t>exciting</a:t>
            </a:r>
            <a:endParaRPr lang="zh-CN" altLang="en-US" sz="4400" b="1">
              <a:solidFill>
                <a:srgbClr val="66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  <p:bldP spid="7987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8991600" cy="1143000"/>
          </a:xfrm>
        </p:spPr>
        <p:txBody>
          <a:bodyPr/>
          <a:lstStyle/>
          <a:p>
            <a:r>
              <a:rPr lang="en-US" altLang="zh-CN" b="1">
                <a:solidFill>
                  <a:srgbClr val="6600FF"/>
                </a:solidFill>
                <a:latin typeface="Monotype Corsiva" pitchFamily="66" charset="0"/>
              </a:rPr>
              <a:t>Task  3</a:t>
            </a:r>
            <a:r>
              <a:rPr lang="en-US" altLang="zh-CN" sz="3600" b="1">
                <a:solidFill>
                  <a:srgbClr val="6600FF"/>
                </a:solidFill>
              </a:rPr>
              <a:t>:</a:t>
            </a:r>
            <a:r>
              <a:rPr lang="en-US" altLang="zh-CN" sz="3600"/>
              <a:t> </a:t>
            </a:r>
            <a:r>
              <a:rPr lang="en-US" altLang="zh-CN" sz="3600" b="1">
                <a:sym typeface="宋体" pitchFamily="2" charset="-122"/>
              </a:rPr>
              <a:t>Do a survey about the preferences of the TV shows in a group. Then report the results for the class.</a:t>
            </a:r>
            <a:r>
              <a:rPr lang="en-US" altLang="zh-CN" sz="4000">
                <a:sym typeface="宋体" pitchFamily="2" charset="-122"/>
              </a:rPr>
              <a:t> 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2032000" y="2740025"/>
            <a:ext cx="5080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333333"/>
                </a:solidFill>
                <a:latin typeface="宋体" pitchFamily="2" charset="-122"/>
                <a:sym typeface="宋体" pitchFamily="2" charset="-122"/>
              </a:rPr>
              <a:t> </a:t>
            </a:r>
            <a:endParaRPr lang="zh-CN" altLang="en-US"/>
          </a:p>
        </p:txBody>
      </p:sp>
      <p:graphicFrame>
        <p:nvGraphicFramePr>
          <p:cNvPr id="71771" name="Group 91"/>
          <p:cNvGraphicFramePr>
            <a:graphicFrameLocks noGrp="1"/>
          </p:cNvGraphicFramePr>
          <p:nvPr/>
        </p:nvGraphicFramePr>
        <p:xfrm>
          <a:off x="206375" y="2895600"/>
          <a:ext cx="8785225" cy="3395663"/>
        </p:xfrm>
        <a:graphic>
          <a:graphicData uri="http://schemas.openxmlformats.org/drawingml/2006/table">
            <a:tbl>
              <a:tblPr/>
              <a:tblGrid>
                <a:gridCol w="1322388"/>
                <a:gridCol w="1274762"/>
                <a:gridCol w="1222375"/>
                <a:gridCol w="1470025"/>
                <a:gridCol w="1733550"/>
                <a:gridCol w="1762125"/>
              </a:tblGrid>
              <a:tr h="1323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Name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love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like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don</a:t>
                      </a: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 pitchFamily="2" charset="-122"/>
                          <a:cs typeface="Times New Roman" pitchFamily="18" charset="0"/>
                          <a:sym typeface="Times New Roman" pitchFamily="18" charset="0"/>
                        </a:rPr>
                        <a:t>’</a:t>
                      </a: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t mind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don</a:t>
                      </a: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 pitchFamily="2" charset="-122"/>
                          <a:cs typeface="Times New Roman" pitchFamily="18" charset="0"/>
                          <a:sym typeface="Times New Roman" pitchFamily="18" charset="0"/>
                        </a:rPr>
                        <a:t>’</a:t>
                      </a: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t like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can</a:t>
                      </a: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宋体" pitchFamily="2" charset="-122"/>
                          <a:cs typeface="Times New Roman" pitchFamily="18" charset="0"/>
                          <a:sym typeface="Times New Roman" pitchFamily="18" charset="0"/>
                        </a:rPr>
                        <a:t>’</a:t>
                      </a: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t stand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Li Yakun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talent shows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sports shows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news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soap operas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talk shows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6200" y="914400"/>
            <a:ext cx="8208963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1. My grandfather likes wearing </a:t>
            </a:r>
            <a:r>
              <a:rPr lang="en-US" altLang="zh-CN" sz="4000" b="1">
                <a:latin typeface="Times New Roman" pitchFamily="18" charset="0"/>
              </a:rPr>
              <a:t>colorful</a:t>
            </a:r>
            <a:endParaRPr lang="en-US" sz="4000" b="1">
              <a:latin typeface="Times New Roman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 clothes.  He ____________     what young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altLang="zh-CN" sz="4000" b="1">
                <a:latin typeface="Times New Roman" pitchFamily="18" charset="0"/>
              </a:rPr>
              <a:t>p</a:t>
            </a:r>
            <a:r>
              <a:rPr lang="en-US" sz="4000" b="1">
                <a:latin typeface="Times New Roman" pitchFamily="18" charset="0"/>
              </a:rPr>
              <a:t>eople</a:t>
            </a:r>
            <a:r>
              <a:rPr lang="en-US" altLang="zh-CN" sz="4000" b="1">
                <a:latin typeface="Times New Roman" pitchFamily="18" charset="0"/>
              </a:rPr>
              <a:t> think of </a:t>
            </a:r>
            <a:r>
              <a:rPr lang="en-US" sz="4000" b="1">
                <a:latin typeface="Times New Roman" pitchFamily="18" charset="0"/>
              </a:rPr>
              <a:t>him.</a:t>
            </a:r>
            <a:endParaRPr lang="en-US" sz="4000" b="1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2. The old men ____________            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 rock music. They think it’s too noisy.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3. Her sister _______           soap opera</a:t>
            </a:r>
            <a:r>
              <a:rPr lang="en-US" altLang="zh-CN" sz="4000" b="1">
                <a:latin typeface="Times New Roman" pitchFamily="18" charset="0"/>
              </a:rPr>
              <a:t>s</a:t>
            </a:r>
            <a:r>
              <a:rPr lang="en-US" sz="4000" b="1">
                <a:latin typeface="Times New Roman" pitchFamily="18" charset="0"/>
              </a:rPr>
              <a:t>. 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 That’s her favorite.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4. I __________         to go shopping with</a:t>
            </a:r>
          </a:p>
          <a:p>
            <a:pPr eaLnBrk="1" hangingPunct="1">
              <a:lnSpc>
                <a:spcPct val="7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 Mother. It’s crowded in the store.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895600" y="1447800"/>
            <a:ext cx="35052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doesn’t</a:t>
            </a:r>
            <a:r>
              <a:rPr 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mind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581400" y="2528888"/>
            <a:ext cx="26146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r>
              <a:rPr 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stand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121025" y="3671888"/>
            <a:ext cx="1257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loves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066800" y="4724400"/>
            <a:ext cx="2416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don’t</a:t>
            </a:r>
            <a:r>
              <a:rPr 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like</a:t>
            </a: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5867400" y="1468438"/>
            <a:ext cx="762000" cy="512762"/>
          </a:xfrm>
          <a:prstGeom prst="smileyFace">
            <a:avLst>
              <a:gd name="adj" fmla="val 454"/>
            </a:avLst>
          </a:prstGeom>
          <a:solidFill>
            <a:schemeClr val="bg1"/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>
              <a:latin typeface="Times New Roman" pitchFamily="18" charset="0"/>
            </a:endParaRPr>
          </a:p>
        </p:txBody>
      </p: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6705600" y="2438400"/>
            <a:ext cx="1371600" cy="584200"/>
            <a:chOff x="0" y="0"/>
            <a:chExt cx="634" cy="272"/>
          </a:xfrm>
        </p:grpSpPr>
        <p:sp>
          <p:nvSpPr>
            <p:cNvPr id="33802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317" cy="272"/>
            </a:xfrm>
            <a:prstGeom prst="smileyFace">
              <a:avLst>
                <a:gd name="adj" fmla="val -4653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3" name="AutoShape 11"/>
            <p:cNvSpPr>
              <a:spLocks noChangeArrowheads="1"/>
            </p:cNvSpPr>
            <p:nvPr/>
          </p:nvSpPr>
          <p:spPr bwMode="auto">
            <a:xfrm>
              <a:off x="317" y="0"/>
              <a:ext cx="317" cy="272"/>
            </a:xfrm>
            <a:prstGeom prst="smileyFace">
              <a:avLst>
                <a:gd name="adj" fmla="val -4653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3804" name="Group 12"/>
          <p:cNvGrpSpPr>
            <a:grpSpLocks/>
          </p:cNvGrpSpPr>
          <p:nvPr/>
        </p:nvGrpSpPr>
        <p:grpSpPr bwMode="auto">
          <a:xfrm>
            <a:off x="4648200" y="3657600"/>
            <a:ext cx="1371600" cy="533400"/>
            <a:chOff x="0" y="0"/>
            <a:chExt cx="545" cy="272"/>
          </a:xfrm>
        </p:grpSpPr>
        <p:sp>
          <p:nvSpPr>
            <p:cNvPr id="33805" name="AutoShape 13"/>
            <p:cNvSpPr>
              <a:spLocks noChangeArrowheads="1"/>
            </p:cNvSpPr>
            <p:nvPr/>
          </p:nvSpPr>
          <p:spPr bwMode="auto">
            <a:xfrm>
              <a:off x="273" y="0"/>
              <a:ext cx="272" cy="272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806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272" cy="272"/>
            </a:xfrm>
            <a:prstGeom prst="smileyFace">
              <a:avLst>
                <a:gd name="adj" fmla="val 4653"/>
              </a:avLst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3807" name="AutoShape 15"/>
          <p:cNvSpPr>
            <a:spLocks noChangeArrowheads="1"/>
          </p:cNvSpPr>
          <p:nvPr/>
        </p:nvSpPr>
        <p:spPr bwMode="auto">
          <a:xfrm>
            <a:off x="3886200" y="4800600"/>
            <a:ext cx="762000" cy="533400"/>
          </a:xfrm>
          <a:prstGeom prst="smileyFace">
            <a:avLst>
              <a:gd name="adj" fmla="val -4653"/>
            </a:avLst>
          </a:prstGeom>
          <a:solidFill>
            <a:schemeClr val="bg1"/>
          </a:solidFill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>
              <a:latin typeface="Times New Roman" pitchFamily="18" charset="0"/>
            </a:endParaRP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2743200" y="228600"/>
            <a:ext cx="5472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b="1">
                <a:solidFill>
                  <a:srgbClr val="000099"/>
                </a:solidFill>
                <a:latin typeface="Times New Roman" pitchFamily="18" charset="0"/>
              </a:rPr>
              <a:t>Ⅰ. </a:t>
            </a:r>
            <a:r>
              <a:rPr lang="en-US" sz="3600" b="1">
                <a:solidFill>
                  <a:srgbClr val="000099"/>
                </a:solidFill>
              </a:rPr>
              <a:t>Fill in the blanks.</a:t>
            </a:r>
            <a:r>
              <a:rPr lang="en-US" sz="3200" b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33809" name="WordArt 17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21336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Exercises</a:t>
            </a:r>
            <a:endParaRPr lang="zh-CN" altLang="en-US" sz="40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utoUpdateAnimBg="0"/>
      <p:bldP spid="33797" grpId="0" autoUpdateAnimBg="0"/>
      <p:bldP spid="33798" grpId="0" autoUpdateAnimBg="0"/>
      <p:bldP spid="337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BKIC1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688"/>
            <a:ext cx="9144000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WordArt 3"/>
          <p:cNvSpPr>
            <a:spLocks noChangeArrowheads="1" noChangeShapeType="1"/>
          </p:cNvSpPr>
          <p:nvPr/>
        </p:nvSpPr>
        <p:spPr bwMode="auto">
          <a:xfrm>
            <a:off x="-3930650" y="3200400"/>
            <a:ext cx="1371600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4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S Gothic"/>
                <a:ea typeface="MS Gothic"/>
              </a:rPr>
              <a:t>Pairwork:</a:t>
            </a:r>
            <a:endParaRPr lang="zh-CN" altLang="en-US" sz="24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MS Gothic"/>
              <a:ea typeface="MS Gothic"/>
            </a:endParaRP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323850" y="80645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Write down the comparative and superlative forms of the following adjectives and adverbs.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457200" y="1752600"/>
            <a:ext cx="9144000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big   ______    _______        2.  thin  _____    ______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3.late    _______  _______          4. nice   _____     ______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5. heavy _______  ________   6.early  _______   ______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    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7. little  _______   ______        8.bad  ______   _______  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     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9.  carefully   ________________     ________________</a:t>
            </a:r>
          </a:p>
          <a:p>
            <a:pPr eaLnBrk="1" hangingPunct="1">
              <a:buFontTx/>
              <a:buNone/>
            </a:pPr>
            <a:r>
              <a:rPr lang="en-US" altLang="zh-CN" sz="2800" b="1" i="1">
                <a:latin typeface="Times New Roman" pitchFamily="18" charset="0"/>
                <a:ea typeface="楷体" pitchFamily="49" charset="-122"/>
              </a:rPr>
              <a:t>10. comfortably ______________    __________________</a:t>
            </a:r>
          </a:p>
          <a:p>
            <a:pPr eaLnBrk="1" hangingPunct="1">
              <a:buFontTx/>
              <a:buNone/>
            </a:pPr>
            <a:endParaRPr lang="zh-CN" altLang="en-US" sz="2800" b="1" i="1"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82950" name="WordArt 6"/>
          <p:cNvSpPr>
            <a:spLocks noChangeArrowheads="1" noChangeShapeType="1"/>
          </p:cNvSpPr>
          <p:nvPr/>
        </p:nvSpPr>
        <p:spPr bwMode="auto">
          <a:xfrm>
            <a:off x="533400" y="49213"/>
            <a:ext cx="59055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Review (</a:t>
            </a:r>
            <a:r>
              <a:rPr lang="zh-CN" altLang="en-US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温故互查</a:t>
            </a:r>
            <a:r>
              <a:rPr lang="en-US" altLang="zh-CN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)</a:t>
            </a:r>
            <a:endParaRPr lang="zh-CN" altLang="en-US" sz="3600" b="1" i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1524000" y="1706563"/>
            <a:ext cx="80057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>
                <a:latin typeface="Times New Roman" pitchFamily="18" charset="0"/>
              </a:rPr>
              <a:t>big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ger</a:t>
            </a:r>
            <a:r>
              <a:rPr lang="en-US" altLang="zh-CN" sz="2800" b="1" i="1">
                <a:latin typeface="Times New Roman" pitchFamily="18" charset="0"/>
              </a:rPr>
              <a:t>      bigg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est</a:t>
            </a:r>
            <a:r>
              <a:rPr lang="en-US" altLang="zh-CN" sz="2800" b="1" i="1">
                <a:latin typeface="Times New Roman" pitchFamily="18" charset="0"/>
              </a:rPr>
              <a:t>                        thin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ner</a:t>
            </a:r>
            <a:r>
              <a:rPr lang="en-US" altLang="zh-CN" sz="2800" b="1" i="1">
                <a:latin typeface="Times New Roman" pitchFamily="18" charset="0"/>
              </a:rPr>
              <a:t>   thin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nest</a:t>
            </a:r>
            <a:r>
              <a:rPr lang="en-US" altLang="zh-CN" sz="2800" b="1" i="1">
                <a:latin typeface="Times New Roman" pitchFamily="18" charset="0"/>
              </a:rPr>
              <a:t>   </a:t>
            </a:r>
          </a:p>
          <a:p>
            <a:endParaRPr lang="en-US" altLang="zh-CN" sz="2800" b="1" i="1">
              <a:latin typeface="Times New Roman" pitchFamily="18" charset="0"/>
            </a:endParaRPr>
          </a:p>
          <a:p>
            <a:r>
              <a:rPr lang="en-US" altLang="zh-CN" sz="2800" b="1" i="1">
                <a:latin typeface="Times New Roman" pitchFamily="18" charset="0"/>
              </a:rPr>
              <a:t>  late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r</a:t>
            </a:r>
            <a:r>
              <a:rPr lang="en-US" altLang="zh-CN" sz="2800" b="1" i="1">
                <a:latin typeface="Times New Roman" pitchFamily="18" charset="0"/>
              </a:rPr>
              <a:t>      late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st</a:t>
            </a:r>
            <a:r>
              <a:rPr lang="en-US" altLang="zh-CN" sz="2800" b="1" i="1">
                <a:latin typeface="Times New Roman" pitchFamily="18" charset="0"/>
              </a:rPr>
              <a:t>                              nice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r</a:t>
            </a:r>
            <a:r>
              <a:rPr lang="en-US" altLang="zh-CN" sz="2800" b="1" i="1">
                <a:latin typeface="Times New Roman" pitchFamily="18" charset="0"/>
              </a:rPr>
              <a:t>        nice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st</a:t>
            </a:r>
            <a:r>
              <a:rPr lang="en-US" altLang="zh-CN" sz="2800" b="1" i="1">
                <a:latin typeface="Times New Roman" pitchFamily="18" charset="0"/>
              </a:rPr>
              <a:t> </a:t>
            </a:r>
          </a:p>
          <a:p>
            <a:endParaRPr lang="en-US" altLang="zh-CN" sz="2800" b="1" i="1">
              <a:latin typeface="Times New Roman" pitchFamily="18" charset="0"/>
            </a:endParaRPr>
          </a:p>
          <a:p>
            <a:r>
              <a:rPr lang="en-US" altLang="zh-CN" sz="2800" b="1" i="1">
                <a:latin typeface="Times New Roman" pitchFamily="18" charset="0"/>
              </a:rPr>
              <a:t>    heav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ier</a:t>
            </a:r>
            <a:r>
              <a:rPr lang="en-US" altLang="zh-CN" sz="2800" b="1" i="1">
                <a:latin typeface="Times New Roman" pitchFamily="18" charset="0"/>
              </a:rPr>
              <a:t>   heav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iest </a:t>
            </a:r>
            <a:r>
              <a:rPr lang="en-US" altLang="zh-CN" sz="2800" b="1" i="1">
                <a:latin typeface="Times New Roman" pitchFamily="18" charset="0"/>
              </a:rPr>
              <a:t>                 earl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ier</a:t>
            </a:r>
            <a:r>
              <a:rPr lang="en-US" altLang="zh-CN" sz="2800" b="1" i="1">
                <a:latin typeface="Times New Roman" pitchFamily="18" charset="0"/>
              </a:rPr>
              <a:t>     earl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iest</a:t>
            </a:r>
            <a:r>
              <a:rPr lang="en-US" altLang="zh-CN" sz="2800" b="1" i="1">
                <a:latin typeface="Times New Roman" pitchFamily="18" charset="0"/>
              </a:rPr>
              <a:t> </a:t>
            </a:r>
          </a:p>
          <a:p>
            <a:endParaRPr lang="en-US" altLang="zh-CN" sz="2800" b="1" i="1">
              <a:latin typeface="Times New Roman" pitchFamily="18" charset="0"/>
            </a:endParaRPr>
          </a:p>
          <a:p>
            <a:r>
              <a:rPr lang="en-US" altLang="zh-CN" sz="2800" b="1" i="1">
                <a:latin typeface="Times New Roman" pitchFamily="18" charset="0"/>
              </a:rPr>
              <a:t>    less       least                        worse     worst   </a:t>
            </a:r>
          </a:p>
          <a:p>
            <a:endParaRPr lang="en-US" altLang="zh-CN" sz="2800" b="1" i="1">
              <a:latin typeface="Times New Roman" pitchFamily="18" charset="0"/>
            </a:endParaRPr>
          </a:p>
          <a:p>
            <a:r>
              <a:rPr lang="en-US" altLang="zh-CN" sz="2800" b="1" i="1">
                <a:latin typeface="Times New Roman" pitchFamily="18" charset="0"/>
              </a:rPr>
              <a:t>           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more</a:t>
            </a:r>
            <a:r>
              <a:rPr lang="en-US" altLang="zh-CN" sz="2800" b="1" i="1">
                <a:latin typeface="Times New Roman" pitchFamily="18" charset="0"/>
              </a:rPr>
              <a:t> carefully               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most</a:t>
            </a:r>
            <a:r>
              <a:rPr lang="en-US" altLang="zh-CN" sz="2800" b="1" i="1">
                <a:latin typeface="Times New Roman" pitchFamily="18" charset="0"/>
              </a:rPr>
              <a:t> carefully       </a:t>
            </a:r>
          </a:p>
          <a:p>
            <a:r>
              <a:rPr lang="en-US" altLang="zh-CN" sz="2800" b="1" i="1">
                <a:latin typeface="Times New Roman" pitchFamily="18" charset="0"/>
              </a:rPr>
              <a:t>               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more</a:t>
            </a:r>
            <a:r>
              <a:rPr lang="en-US" altLang="zh-CN" sz="2800" b="1" i="1">
                <a:latin typeface="Times New Roman" pitchFamily="18" charset="0"/>
              </a:rPr>
              <a:t> comfortably      </a:t>
            </a:r>
            <a:r>
              <a:rPr lang="en-US" altLang="zh-CN" sz="2800" b="1" i="1">
                <a:solidFill>
                  <a:srgbClr val="66FF33"/>
                </a:solidFill>
                <a:latin typeface="Times New Roman" pitchFamily="18" charset="0"/>
              </a:rPr>
              <a:t>most</a:t>
            </a:r>
            <a:r>
              <a:rPr lang="en-US" altLang="zh-CN" sz="2800" b="1" i="1">
                <a:latin typeface="Times New Roman" pitchFamily="18" charset="0"/>
              </a:rPr>
              <a:t> comfortably</a:t>
            </a:r>
            <a:r>
              <a:rPr lang="en-US" altLang="zh-CN"/>
              <a:t>             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353425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sz="4000" b="1">
                <a:latin typeface="Times New Roman" pitchFamily="18" charset="0"/>
              </a:rPr>
              <a:t>1. </a:t>
            </a:r>
            <a:r>
              <a:rPr lang="en-US" altLang="zh-CN" sz="4000" b="1">
                <a:latin typeface="Times New Roman" pitchFamily="18" charset="0"/>
              </a:rPr>
              <a:t>-</a:t>
            </a:r>
            <a:r>
              <a:rPr lang="zh-CN" altLang="en-US" sz="4000" b="1">
                <a:latin typeface="Times New Roman" pitchFamily="18" charset="0"/>
              </a:rPr>
              <a:t>你觉得肥皂剧怎么样</a:t>
            </a:r>
            <a:r>
              <a:rPr lang="en-US" sz="4000" b="1">
                <a:latin typeface="Times New Roman" pitchFamily="18" charset="0"/>
              </a:rPr>
              <a:t>? </a:t>
            </a:r>
            <a:r>
              <a:rPr lang="en-US" altLang="zh-CN" sz="4000" b="1">
                <a:latin typeface="Times New Roman" pitchFamily="18" charset="0"/>
              </a:rPr>
              <a:t>  -</a:t>
            </a:r>
            <a:r>
              <a:rPr lang="zh-CN" altLang="en-US" sz="4000" b="1">
                <a:latin typeface="Times New Roman" pitchFamily="18" charset="0"/>
              </a:rPr>
              <a:t>我受不了。</a:t>
            </a:r>
          </a:p>
          <a:p>
            <a:pPr eaLnBrk="1" hangingPunct="1">
              <a:spcBef>
                <a:spcPct val="30000"/>
              </a:spcBef>
            </a:pPr>
            <a:r>
              <a:rPr lang="zh-CN" altLang="en-US" sz="4000" b="1">
                <a:latin typeface="Times New Roman" pitchFamily="18" charset="0"/>
              </a:rPr>
              <a:t>    </a:t>
            </a:r>
            <a:r>
              <a:rPr lang="en-US" sz="4000" b="1">
                <a:latin typeface="Times New Roman" pitchFamily="18" charset="0"/>
              </a:rPr>
              <a:t>______ do you ____ ___ soap operas?  </a:t>
            </a:r>
          </a:p>
          <a:p>
            <a:pPr eaLnBrk="1" hangingPunct="1">
              <a:spcBef>
                <a:spcPct val="30000"/>
              </a:spcBef>
            </a:pPr>
            <a:r>
              <a:rPr lang="en-US" sz="4000" b="1">
                <a:latin typeface="Times New Roman" pitchFamily="18" charset="0"/>
              </a:rPr>
              <a:t>    I ______ ________ _______.</a:t>
            </a:r>
          </a:p>
          <a:p>
            <a:pPr eaLnBrk="1" hangingPunct="1">
              <a:spcBef>
                <a:spcPct val="30000"/>
              </a:spcBef>
            </a:pPr>
            <a:r>
              <a:rPr lang="en-US" sz="4000" b="1">
                <a:latin typeface="Times New Roman" pitchFamily="18" charset="0"/>
              </a:rPr>
              <a:t>2. </a:t>
            </a:r>
            <a:r>
              <a:rPr lang="zh-CN" altLang="en-US" sz="4000" b="1">
                <a:latin typeface="Times New Roman" pitchFamily="18" charset="0"/>
              </a:rPr>
              <a:t>他不喜欢情景喜剧。</a:t>
            </a:r>
          </a:p>
          <a:p>
            <a:pPr eaLnBrk="1" hangingPunct="1">
              <a:spcBef>
                <a:spcPct val="30000"/>
              </a:spcBef>
            </a:pPr>
            <a:r>
              <a:rPr lang="zh-CN" altLang="en-US" sz="4000" b="1">
                <a:latin typeface="Times New Roman" pitchFamily="18" charset="0"/>
              </a:rPr>
              <a:t>    </a:t>
            </a:r>
            <a:r>
              <a:rPr lang="en-US" sz="4000" b="1">
                <a:latin typeface="Times New Roman" pitchFamily="18" charset="0"/>
              </a:rPr>
              <a:t>He _______ _____</a:t>
            </a:r>
            <a:r>
              <a:rPr lang="en-US" altLang="zh-CN" sz="4000" b="1">
                <a:latin typeface="Times New Roman" pitchFamily="18" charset="0"/>
              </a:rPr>
              <a:t>_ sitcoms</a:t>
            </a:r>
            <a:r>
              <a:rPr lang="en-US" sz="4000" b="1"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30000"/>
              </a:spcBef>
            </a:pPr>
            <a:r>
              <a:rPr lang="en-US" sz="4000" b="1">
                <a:latin typeface="Times New Roman" pitchFamily="18" charset="0"/>
              </a:rPr>
              <a:t>3. Tina</a:t>
            </a:r>
            <a:r>
              <a:rPr lang="zh-CN" altLang="en-US" sz="4000" b="1">
                <a:latin typeface="Times New Roman" pitchFamily="18" charset="0"/>
              </a:rPr>
              <a:t>对运动节目不在乎。</a:t>
            </a:r>
          </a:p>
          <a:p>
            <a:pPr eaLnBrk="1" hangingPunct="1">
              <a:spcBef>
                <a:spcPct val="30000"/>
              </a:spcBef>
            </a:pPr>
            <a:r>
              <a:rPr lang="zh-CN" altLang="en-US" sz="4000" b="1">
                <a:latin typeface="Times New Roman" pitchFamily="18" charset="0"/>
              </a:rPr>
              <a:t>    </a:t>
            </a:r>
            <a:r>
              <a:rPr lang="en-US" sz="4000" b="1">
                <a:latin typeface="Times New Roman" pitchFamily="18" charset="0"/>
              </a:rPr>
              <a:t>Tina _______ ______ </a:t>
            </a:r>
            <a:r>
              <a:rPr lang="en-US" altLang="zh-CN" sz="4000" b="1">
                <a:latin typeface="Times New Roman" pitchFamily="18" charset="0"/>
              </a:rPr>
              <a:t>sports shows</a:t>
            </a:r>
            <a:r>
              <a:rPr lang="en-US" sz="4000" b="1">
                <a:latin typeface="Times New Roman" pitchFamily="18" charset="0"/>
              </a:rPr>
              <a:t>.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762000" y="1905000"/>
            <a:ext cx="15827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10000" y="1905000"/>
            <a:ext cx="213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think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of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219200" y="2590800"/>
            <a:ext cx="6127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stand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them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371600" y="4114800"/>
            <a:ext cx="3429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 doesn’t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like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en-US" sz="40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905000" y="5791200"/>
            <a:ext cx="3505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doesn’t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mind</a:t>
            </a:r>
            <a:r>
              <a:rPr lang="en-US" sz="40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en-US" sz="40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762000" y="228600"/>
            <a:ext cx="2663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000" b="1">
                <a:solidFill>
                  <a:srgbClr val="000099"/>
                </a:solidFill>
                <a:latin typeface="Times New Roman" pitchFamily="18" charset="0"/>
              </a:rPr>
              <a:t>Ⅱ. </a:t>
            </a:r>
            <a:r>
              <a:rPr lang="zh-CN" altLang="en-US" sz="4000" b="1">
                <a:solidFill>
                  <a:srgbClr val="000099"/>
                </a:solidFill>
                <a:latin typeface="Times New Roman" pitchFamily="18" charset="0"/>
              </a:rPr>
              <a:t>中译英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20" grpId="0" autoUpdateAnimBg="0"/>
      <p:bldP spid="34821" grpId="0" autoUpdateAnimBg="0"/>
      <p:bldP spid="34822" grpId="0" autoUpdateAnimBg="0"/>
      <p:bldP spid="3482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76200" y="381000"/>
            <a:ext cx="864235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4. </a:t>
            </a:r>
            <a:r>
              <a:rPr lang="en-US" altLang="zh-CN" sz="4000" b="1">
                <a:latin typeface="Times New Roman" pitchFamily="18" charset="0"/>
              </a:rPr>
              <a:t>-</a:t>
            </a:r>
            <a:r>
              <a:rPr lang="en-US" sz="4000" b="1">
                <a:latin typeface="Times New Roman" pitchFamily="18" charset="0"/>
              </a:rPr>
              <a:t>Tony</a:t>
            </a:r>
            <a:r>
              <a:rPr lang="zh-CN" altLang="en-US" sz="4000" b="1">
                <a:latin typeface="Times New Roman" pitchFamily="18" charset="0"/>
              </a:rPr>
              <a:t>认为谈话节目怎么样</a:t>
            </a:r>
            <a:r>
              <a:rPr lang="en-US" sz="4000" b="1">
                <a:latin typeface="Times New Roman" pitchFamily="18" charset="0"/>
              </a:rPr>
              <a:t>? 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</a:rPr>
              <a:t>-</a:t>
            </a:r>
            <a:r>
              <a:rPr lang="zh-CN" altLang="en-US" sz="4000" b="1">
                <a:latin typeface="Times New Roman" pitchFamily="18" charset="0"/>
              </a:rPr>
              <a:t>他很喜爱它们。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-What _____Tony think of _____  </a:t>
            </a:r>
            <a:r>
              <a:rPr lang="en-US" altLang="zh-CN" sz="4000" b="1">
                <a:latin typeface="Times New Roman" pitchFamily="18" charset="0"/>
              </a:rPr>
              <a:t>_____?</a:t>
            </a:r>
            <a:r>
              <a:rPr lang="en-US" sz="4000" b="1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- He _______ </a:t>
            </a:r>
            <a:r>
              <a:rPr lang="en-US" altLang="zh-CN" sz="4000" b="1">
                <a:latin typeface="Times New Roman" pitchFamily="18" charset="0"/>
              </a:rPr>
              <a:t>them</a:t>
            </a:r>
            <a:r>
              <a:rPr lang="en-US" sz="4000" b="1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5. </a:t>
            </a:r>
            <a:r>
              <a:rPr lang="zh-CN" altLang="en-US" sz="4000" b="1">
                <a:latin typeface="Times New Roman" pitchFamily="18" charset="0"/>
              </a:rPr>
              <a:t>我哥哥喜欢体育世界而我姐姐喜欢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4000" b="1">
                <a:latin typeface="Times New Roman" pitchFamily="18" charset="0"/>
              </a:rPr>
              <a:t>情景喜剧。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My brother ______ Sports World</a:t>
            </a:r>
            <a:r>
              <a:rPr lang="en-US" altLang="zh-CN" sz="4000" b="1">
                <a:latin typeface="Times New Roman" pitchFamily="18" charset="0"/>
              </a:rPr>
              <a:t> while</a:t>
            </a:r>
            <a:endParaRPr lang="en-US" sz="4000" b="1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latin typeface="Times New Roman" pitchFamily="18" charset="0"/>
              </a:rPr>
              <a:t> my sister likes ________</a:t>
            </a:r>
            <a:r>
              <a:rPr lang="zh-CN" altLang="en-US" sz="4000" b="1">
                <a:latin typeface="Times New Roman" pitchFamily="18" charset="0"/>
              </a:rPr>
              <a:t>．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828800" y="1905000"/>
            <a:ext cx="21717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does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943600" y="1981200"/>
            <a:ext cx="3979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talk     show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endParaRPr lang="en-US" sz="40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524000" y="2667000"/>
            <a:ext cx="31543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loves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819400" y="5135563"/>
            <a:ext cx="19843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likes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505200" y="5791200"/>
            <a:ext cx="22812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sitcom</a:t>
            </a: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endParaRPr lang="en-US" sz="40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4" grpId="0" autoUpdateAnimBg="0"/>
      <p:bldP spid="35845" grpId="0" autoUpdateAnimBg="0"/>
      <p:bldP spid="35846" grpId="0" autoUpdateAnimBg="0"/>
      <p:bldP spid="3584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39paint1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317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819400" y="698500"/>
            <a:ext cx="69119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4000" b="1">
                <a:solidFill>
                  <a:srgbClr val="FA0617"/>
                </a:solidFill>
                <a:latin typeface="Times New Roman" pitchFamily="18" charset="0"/>
              </a:rPr>
              <a:t>Don’t watch TV too much!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4000" b="1">
                <a:solidFill>
                  <a:srgbClr val="FA0617"/>
                </a:solidFill>
                <a:latin typeface="Times New Roman" pitchFamily="18" charset="0"/>
              </a:rPr>
              <a:t>        It’s bad for your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4000" b="1">
                <a:solidFill>
                  <a:srgbClr val="FA0617"/>
                </a:solidFill>
                <a:latin typeface="Times New Roman" pitchFamily="18" charset="0"/>
              </a:rPr>
              <a:t>       health and study</a:t>
            </a:r>
            <a:r>
              <a:rPr lang="en-US" altLang="zh-CN" sz="4000" b="1">
                <a:solidFill>
                  <a:srgbClr val="FA0617"/>
                </a:solidFill>
                <a:latin typeface="Times New Roman" pitchFamily="18" charset="0"/>
              </a:rPr>
              <a:t> .</a:t>
            </a:r>
            <a:endParaRPr lang="zh-CN" altLang="en-US" sz="4000" b="1">
              <a:solidFill>
                <a:srgbClr val="FA0617"/>
              </a:solidFill>
              <a:latin typeface="Times New Roman" pitchFamily="18" charset="0"/>
            </a:endParaRPr>
          </a:p>
        </p:txBody>
      </p:sp>
      <p:pic>
        <p:nvPicPr>
          <p:cNvPr id="40964" name="Picture 4" descr="u=2320234238,553140773&amp;fm=3&amp;gp=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213100"/>
            <a:ext cx="27082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5" descr="itCAEO0PZ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157788"/>
            <a:ext cx="2305050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6" descr="u=966518835,633028590&amp;fm=0&amp;gp=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781300"/>
            <a:ext cx="2160587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84213" y="1844675"/>
            <a:ext cx="792003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1. </a:t>
            </a:r>
            <a:r>
              <a:rPr lang="zh-CN" altLang="en-US" sz="3200" b="1">
                <a:latin typeface="Times New Roman" pitchFamily="18" charset="0"/>
              </a:rPr>
              <a:t>了解中央电视台有关的电视栏目名称。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>
                <a:latin typeface="Times New Roman" pitchFamily="18" charset="0"/>
              </a:rPr>
              <a:t>     搜集自己喜欢的电视节目的相关资料。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>
                <a:latin typeface="Times New Roman" pitchFamily="18" charset="0"/>
              </a:rPr>
              <a:t>     </a:t>
            </a:r>
            <a:r>
              <a:rPr lang="en-US" sz="3200" b="1">
                <a:latin typeface="Times New Roman" pitchFamily="18" charset="0"/>
              </a:rPr>
              <a:t>(</a:t>
            </a:r>
            <a:r>
              <a:rPr lang="zh-CN" altLang="en-US" sz="3200" b="1">
                <a:latin typeface="Times New Roman" pitchFamily="18" charset="0"/>
              </a:rPr>
              <a:t>包括电视栏目名称</a:t>
            </a:r>
            <a:r>
              <a:rPr lang="en-US" sz="3200" b="1">
                <a:latin typeface="Times New Roman" pitchFamily="18" charset="0"/>
              </a:rPr>
              <a:t>,</a:t>
            </a:r>
            <a:r>
              <a:rPr lang="zh-CN" altLang="en-US" sz="3200" b="1">
                <a:latin typeface="Times New Roman" pitchFamily="18" charset="0"/>
              </a:rPr>
              <a:t>主持人以及播出时间</a:t>
            </a:r>
            <a:r>
              <a:rPr lang="en-US" sz="3200" b="1">
                <a:latin typeface="Times New Roman" pitchFamily="18" charset="0"/>
              </a:rPr>
              <a:t>)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2. Write down your report.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2339975" y="765175"/>
            <a:ext cx="4175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000" b="1">
                <a:solidFill>
                  <a:srgbClr val="000099"/>
                </a:solidFill>
              </a:rPr>
              <a:t>Homework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sgGV_200338153311184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WordArt 3"/>
          <p:cNvSpPr>
            <a:spLocks noChangeArrowheads="1" noChangeShapeType="1"/>
          </p:cNvSpPr>
          <p:nvPr/>
        </p:nvSpPr>
        <p:spPr bwMode="auto">
          <a:xfrm>
            <a:off x="152400" y="228600"/>
            <a:ext cx="5029200" cy="213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2856"/>
              </a:avLst>
            </a:prstTxWarp>
          </a:bodyPr>
          <a:lstStyle/>
          <a:p>
            <a:pPr algn="ctr"/>
            <a:r>
              <a:rPr lang="en-US" altLang="zh-CN" sz="3600" b="1" kern="10" spc="-360">
                <a:ln w="12700">
                  <a:solidFill>
                    <a:srgbClr val="3333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See you </a:t>
            </a:r>
          </a:p>
          <a:p>
            <a:pPr algn="ctr"/>
            <a:r>
              <a:rPr lang="en-US" altLang="zh-CN" sz="3600" b="1" kern="10" spc="-360">
                <a:ln w="12700">
                  <a:solidFill>
                    <a:srgbClr val="3333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next time!</a:t>
            </a:r>
            <a:endParaRPr lang="zh-CN" altLang="en-US" sz="3600" b="1" kern="10" spc="-360">
              <a:ln w="12700">
                <a:solidFill>
                  <a:srgbClr val="333300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pic>
        <p:nvPicPr>
          <p:cNvPr id="70660" name="get this party started pin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453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" descr="再见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3581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94409" fill="hold"/>
                                        <p:tgtEl>
                                          <p:spTgt spid="706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660"/>
                </p:tgtEl>
              </p:cMediaNode>
            </p:audio>
          </p:childTnLst>
        </p:cTn>
      </p:par>
    </p:tnLst>
    <p:bldLst>
      <p:bldP spid="706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33400" y="5562600"/>
            <a:ext cx="7056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solidFill>
                  <a:srgbClr val="9900CC"/>
                </a:solidFill>
                <a:latin typeface="Times New Roman" pitchFamily="18" charset="0"/>
              </a:rPr>
              <a:t>What’s your favorite programme?</a:t>
            </a:r>
            <a:endParaRPr kumimoji="1" lang="zh-CN" altLang="en-US" sz="3600" b="1">
              <a:solidFill>
                <a:srgbClr val="9900CC"/>
              </a:solidFill>
              <a:latin typeface="Times New Roman" pitchFamily="18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0825" y="1268413"/>
            <a:ext cx="754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kumimoji="1" lang="en-US" altLang="zh-CN" sz="3600" b="1">
                <a:solidFill>
                  <a:srgbClr val="000066"/>
                </a:solidFill>
                <a:latin typeface="Times New Roman" pitchFamily="18" charset="0"/>
              </a:rPr>
              <a:t>Do you like to watch TV? </a:t>
            </a:r>
          </a:p>
        </p:txBody>
      </p:sp>
      <p:pic>
        <p:nvPicPr>
          <p:cNvPr id="44036" name="Picture 7" descr="http://t1.baidu.com/it/u=1777100608,67277606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37655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WordArt 4"/>
          <p:cNvSpPr>
            <a:spLocks noChangeArrowheads="1" noChangeShapeType="1" noTextEdit="1"/>
          </p:cNvSpPr>
          <p:nvPr/>
        </p:nvSpPr>
        <p:spPr bwMode="auto">
          <a:xfrm>
            <a:off x="2771775" y="188913"/>
            <a:ext cx="4105275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 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4039" name="Picture 2" descr="U2675P6T12D4602288F44DT2009092402153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771900" cy="341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048000" y="5257800"/>
            <a:ext cx="37623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6000" b="1">
                <a:solidFill>
                  <a:srgbClr val="000099"/>
                </a:solidFill>
                <a:latin typeface="Times New Roman" pitchFamily="18" charset="0"/>
              </a:rPr>
              <a:t>game</a:t>
            </a:r>
            <a:r>
              <a:rPr lang="en-US" sz="6000">
                <a:latin typeface="Times New Roman" pitchFamily="18" charset="0"/>
              </a:rPr>
              <a:t> </a:t>
            </a:r>
            <a:r>
              <a:rPr lang="en-US" sz="6000" b="1">
                <a:solidFill>
                  <a:srgbClr val="000099"/>
                </a:solidFill>
                <a:latin typeface="Times New Roman" pitchFamily="18" charset="0"/>
              </a:rPr>
              <a:t>show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8610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000" b="1">
                <a:solidFill>
                  <a:srgbClr val="CC0000"/>
                </a:solidFill>
              </a:rPr>
              <a:t>What kind of  TV show  is it?</a:t>
            </a:r>
            <a:endParaRPr lang="en-US" sz="5000" b="1">
              <a:solidFill>
                <a:srgbClr val="CC0000"/>
              </a:solidFill>
            </a:endParaRPr>
          </a:p>
        </p:txBody>
      </p:sp>
      <p:pic>
        <p:nvPicPr>
          <p:cNvPr id="45063" name="Picture 7" descr="T01E62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46200"/>
            <a:ext cx="6934200" cy="403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828800" y="5410200"/>
            <a:ext cx="5638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6000" b="1">
                <a:solidFill>
                  <a:srgbClr val="000099"/>
                </a:solidFill>
                <a:latin typeface="Times New Roman" pitchFamily="18" charset="0"/>
                <a:ea typeface="MS PGothic" pitchFamily="34" charset="-128"/>
              </a:rPr>
              <a:t>n</a:t>
            </a:r>
            <a:r>
              <a:rPr lang="en-US" sz="6000" b="1">
                <a:solidFill>
                  <a:srgbClr val="000099"/>
                </a:solidFill>
                <a:latin typeface="Times New Roman" pitchFamily="18" charset="0"/>
                <a:ea typeface="MS PGothic" pitchFamily="34" charset="-128"/>
              </a:rPr>
              <a:t>ews</a:t>
            </a:r>
          </a:p>
        </p:txBody>
      </p:sp>
      <p:pic>
        <p:nvPicPr>
          <p:cNvPr id="46083" name="Picture 4" descr="00-00-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33528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8991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000" b="1">
                <a:solidFill>
                  <a:srgbClr val="CC0000"/>
                </a:solidFill>
              </a:rPr>
              <a:t>What kind of  TV show  is it?</a:t>
            </a:r>
            <a:endParaRPr lang="en-US" sz="5000" b="1">
              <a:solidFill>
                <a:srgbClr val="CC0000"/>
              </a:solidFill>
            </a:endParaRPr>
          </a:p>
        </p:txBody>
      </p:sp>
      <p:pic>
        <p:nvPicPr>
          <p:cNvPr id="46086" name="Picture 5" descr="200712181417391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38100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816105978510308893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50482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987675" y="5013325"/>
            <a:ext cx="25177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400" b="1">
                <a:solidFill>
                  <a:srgbClr val="000099"/>
                </a:solidFill>
                <a:latin typeface="Times New Roman" pitchFamily="18" charset="0"/>
              </a:rPr>
              <a:t>talk</a:t>
            </a:r>
            <a:r>
              <a:rPr lang="en-US" sz="6000">
                <a:latin typeface="Times New Roman" pitchFamily="18" charset="0"/>
              </a:rPr>
              <a:t> </a:t>
            </a:r>
            <a:r>
              <a:rPr lang="en-US" sz="4400" b="1">
                <a:solidFill>
                  <a:srgbClr val="000099"/>
                </a:solidFill>
                <a:latin typeface="Times New Roman" pitchFamily="18" charset="0"/>
              </a:rPr>
              <a:t>show</a:t>
            </a:r>
          </a:p>
        </p:txBody>
      </p:sp>
      <p:pic>
        <p:nvPicPr>
          <p:cNvPr id="52228" name="Picture 4" descr="朱军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4992">
            <a:off x="585788" y="1368425"/>
            <a:ext cx="22574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52400" y="304800"/>
            <a:ext cx="8991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000" b="1">
                <a:solidFill>
                  <a:srgbClr val="CC0000"/>
                </a:solidFill>
              </a:rPr>
              <a:t>What kind of  TV show  is it?</a:t>
            </a:r>
            <a:endParaRPr lang="en-US" sz="50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8991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000" b="1">
                <a:solidFill>
                  <a:srgbClr val="CC0000"/>
                </a:solidFill>
              </a:rPr>
              <a:t>What kind of  TV show  is it?</a:t>
            </a:r>
            <a:endParaRPr lang="en-US" sz="5000" b="1">
              <a:solidFill>
                <a:srgbClr val="CC0000"/>
              </a:solidFill>
            </a:endParaRPr>
          </a:p>
        </p:txBody>
      </p:sp>
      <p:pic>
        <p:nvPicPr>
          <p:cNvPr id="53252" name="Picture 4" descr="u=4019884416,1401434389&amp;fm=23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191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3048000" y="5181600"/>
            <a:ext cx="32702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000" b="1">
                <a:solidFill>
                  <a:srgbClr val="000099"/>
                </a:solidFill>
                <a:latin typeface="Times New Roman" pitchFamily="18" charset="0"/>
              </a:rPr>
              <a:t>talent</a:t>
            </a:r>
            <a:r>
              <a:rPr lang="en-US" sz="5000">
                <a:latin typeface="Times New Roman" pitchFamily="18" charset="0"/>
              </a:rPr>
              <a:t> </a:t>
            </a:r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show</a:t>
            </a:r>
          </a:p>
        </p:txBody>
      </p:sp>
      <p:pic>
        <p:nvPicPr>
          <p:cNvPr id="53257" name="Picture 9" descr="T0123B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95400"/>
            <a:ext cx="41148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U2675P6T12D4602288F44DT2009092402153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44577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3048000" y="5486400"/>
            <a:ext cx="36258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sports</a:t>
            </a:r>
            <a:r>
              <a:rPr lang="en-US" sz="5000">
                <a:latin typeface="Times New Roman" pitchFamily="18" charset="0"/>
              </a:rPr>
              <a:t> </a:t>
            </a:r>
            <a:r>
              <a:rPr lang="en-US" sz="5000" b="1">
                <a:solidFill>
                  <a:srgbClr val="000099"/>
                </a:solidFill>
                <a:latin typeface="Times New Roman" pitchFamily="18" charset="0"/>
              </a:rPr>
              <a:t>show</a:t>
            </a:r>
            <a:r>
              <a:rPr lang="en-US" altLang="zh-CN" sz="5000" b="1">
                <a:solidFill>
                  <a:srgbClr val="66FF33"/>
                </a:solidFill>
                <a:latin typeface="Times New Roman" pitchFamily="18" charset="0"/>
              </a:rPr>
              <a:t>s</a:t>
            </a:r>
            <a:endParaRPr lang="en-US" sz="5000" b="1">
              <a:solidFill>
                <a:srgbClr val="66FF33"/>
              </a:solidFill>
              <a:latin typeface="Times New Roman" pitchFamily="18" charset="0"/>
            </a:endParaRPr>
          </a:p>
        </p:txBody>
      </p:sp>
      <p:pic>
        <p:nvPicPr>
          <p:cNvPr id="54276" name="Picture 4" descr="nba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19200"/>
            <a:ext cx="3505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52400" y="381000"/>
            <a:ext cx="899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</a:rPr>
              <a:t>What kind of  TV show  are they?</a:t>
            </a:r>
            <a:endParaRPr lang="en-US" sz="40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utoUpdateAnimBg="0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1174</Words>
  <Application>Microsoft Office PowerPoint</Application>
  <PresentationFormat>全屏显示(4:3)</PresentationFormat>
  <Paragraphs>243</Paragraphs>
  <Slides>34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Arial</vt:lpstr>
      <vt:lpstr>宋体</vt:lpstr>
      <vt:lpstr>Times New Roman</vt:lpstr>
      <vt:lpstr>楷体</vt:lpstr>
      <vt:lpstr>MS PGothic</vt:lpstr>
      <vt:lpstr>Monotype Corsiva</vt:lpstr>
      <vt:lpstr>楷体_GB2312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Task  3: Do a survey about the preferences of the TV shows in a group. Then report the results for the class.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user</cp:lastModifiedBy>
  <cp:revision>19</cp:revision>
  <dcterms:modified xsi:type="dcterms:W3CDTF">2015-08-12T06:39:23Z</dcterms:modified>
</cp:coreProperties>
</file>